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87" r:id="rId10"/>
    <p:sldId id="263" r:id="rId11"/>
    <p:sldId id="264" r:id="rId12"/>
    <p:sldId id="265" r:id="rId13"/>
    <p:sldId id="289" r:id="rId14"/>
    <p:sldId id="290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91" r:id="rId32"/>
    <p:sldId id="284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 varScale="1">
        <p:scale>
          <a:sx n="84" d="100"/>
          <a:sy n="84" d="100"/>
        </p:scale>
        <p:origin x="-140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259BA-D539-45EF-A4A5-0B0A6509C9E5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A0548-6D8C-4AFC-81C3-FB73336B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3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793F8A45-FFC5-4F52-A05D-5A155A027AB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DCB3C5B2-2B95-4F63-934A-123306BEF676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85A6C4A0-B7AE-4639-B75A-9FA838444432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E56A0753-02C8-4A23-B777-E3819B42376E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B066E998-C927-47F8-A3C6-770CFEAD55E9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A2CAD79E-806A-4574-A5D4-E96C99FDE765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E929A020-431B-41EF-B689-9DF34F822F50}" type="slidenum">
              <a:rPr lang="en-US" smtClean="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eaLnBrk="1"/>
              <a:t>23</a:t>
            </a:fld>
            <a:endParaRPr lang="en-US" smtClean="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045BA0D1-AB83-434E-987D-BD03B9599458}" type="slidenum">
              <a:rPr lang="en-US" smtClean="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eaLnBrk="1"/>
              <a:t>24</a:t>
            </a:fld>
            <a:endParaRPr lang="en-US" smtClean="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92C74DF0-35F6-46E3-A7A4-FEAB364FF215}" type="slidenum">
              <a:rPr lang="en-US" smtClean="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eaLnBrk="1"/>
              <a:t>25</a:t>
            </a:fld>
            <a:endParaRPr lang="en-US" smtClean="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E55C09A7-0014-4426-8714-2B8D7E5BEFB6}" type="slidenum">
              <a:rPr lang="en-US" smtClean="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eaLnBrk="1"/>
              <a:t>26</a:t>
            </a:fld>
            <a:endParaRPr lang="en-US" smtClean="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C1B17CBE-1C5E-4F5D-91BC-A9DE30A4267C}" type="slidenum">
              <a:rPr lang="en-US" smtClean="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eaLnBrk="1"/>
              <a:t>27</a:t>
            </a:fld>
            <a:endParaRPr lang="en-US" smtClean="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C1540524-8797-4A48-816A-01311F5C8148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E279E9DF-F7F8-4803-B716-6BCBD8548BE2}" type="slidenum">
              <a:rPr lang="en-US" smtClean="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eaLnBrk="1"/>
              <a:t>28</a:t>
            </a:fld>
            <a:endParaRPr lang="en-US" smtClean="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CBFD9C75-8855-4D06-9DA9-9F648EA87C29}" type="slidenum">
              <a:rPr lang="en-US" smtClean="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eaLnBrk="1"/>
              <a:t>29</a:t>
            </a:fld>
            <a:endParaRPr lang="en-US" smtClean="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B3E58238-765E-497F-B143-AEB1C00BE3C7}" type="slidenum">
              <a:rPr lang="en-US" smtClean="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eaLnBrk="1"/>
              <a:t>30</a:t>
            </a:fld>
            <a:endParaRPr lang="en-US" smtClean="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7AEECAB8-863D-453A-A153-8763B4EF92B1}" type="slidenum">
              <a:rPr lang="en-US" smtClean="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eaLnBrk="1"/>
              <a:t>32</a:t>
            </a:fld>
            <a:endParaRPr lang="en-US" smtClean="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AAABB9CD-19BE-4E45-B169-7DDDDFF50BA6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A6F9E0B5-D6A5-4B51-81ED-1DF70CAEC13D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0816F4DD-7365-44A0-AC7B-C22AAC8D25F4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89018ED6-216D-4C49-A245-C459CA13A8EB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B72031F6-A75B-4B1D-9C4E-7190A4FED7D1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C80843D0-4013-4732-9EDB-C24746E149AE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99526D11-6EFA-405C-9CA1-79F3DD963AD5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85A3-8852-4157-8BBB-C67AA02E5DDD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A291-CFCC-4161-8498-3208DC549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0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85A3-8852-4157-8BBB-C67AA02E5DDD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A291-CFCC-4161-8498-3208DC549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5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85A3-8852-4157-8BBB-C67AA02E5DDD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A291-CFCC-4161-8498-3208DC549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8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EA806-8C96-4B95-BD74-8E2FD8842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2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85A3-8852-4157-8BBB-C67AA02E5DDD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A291-CFCC-4161-8498-3208DC549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4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85A3-8852-4157-8BBB-C67AA02E5DDD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A291-CFCC-4161-8498-3208DC549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85A3-8852-4157-8BBB-C67AA02E5DDD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A291-CFCC-4161-8498-3208DC549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7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85A3-8852-4157-8BBB-C67AA02E5DDD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A291-CFCC-4161-8498-3208DC549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5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85A3-8852-4157-8BBB-C67AA02E5DDD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A291-CFCC-4161-8498-3208DC549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85A3-8852-4157-8BBB-C67AA02E5DDD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A291-CFCC-4161-8498-3208DC549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4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85A3-8852-4157-8BBB-C67AA02E5DDD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A291-CFCC-4161-8498-3208DC549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885A3-8852-4157-8BBB-C67AA02E5DDD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A291-CFCC-4161-8498-3208DC549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0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885A3-8852-4157-8BBB-C67AA02E5DDD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6A291-CFCC-4161-8498-3208DC549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oneweirdkerneltrick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773482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Now: </a:t>
            </a:r>
            <a:r>
              <a:rPr lang="en-US" sz="3000" dirty="0" smtClean="0"/>
              <a:t>A Spectral Approach to 	Ghost Detection</a:t>
            </a:r>
          </a:p>
          <a:p>
            <a:r>
              <a:rPr lang="en-US" sz="3000" b="1" dirty="0" smtClean="0">
                <a:solidFill>
                  <a:schemeClr val="bg1">
                    <a:lumMod val="75000"/>
                  </a:schemeClr>
                </a:solidFill>
              </a:rPr>
              <a:t>Next: 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On n-Dimensional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</a:rPr>
              <a:t>Polytope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 Schemes and a special message from our sponsors</a:t>
            </a:r>
            <a:endParaRPr lang="en-US" sz="3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Ghost Removal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Developed a </a:t>
            </a:r>
            <a:r>
              <a:rPr lang="en-US" dirty="0" err="1" smtClean="0"/>
              <a:t>photoshop</a:t>
            </a:r>
            <a:r>
              <a:rPr lang="en-US" dirty="0" smtClean="0"/>
              <a:t> plugin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29365"/>
            <a:ext cx="2881824" cy="384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29365"/>
            <a:ext cx="2881824" cy="384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172200"/>
            <a:ext cx="288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6172200"/>
            <a:ext cx="288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8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Ghost Removal Method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80" y="4493272"/>
            <a:ext cx="1451520" cy="19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4474550"/>
            <a:ext cx="1451520" cy="19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00" y="4474550"/>
            <a:ext cx="1451520" cy="19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2004691"/>
            <a:ext cx="1451520" cy="19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00" y="1997490"/>
            <a:ext cx="1451520" cy="19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450080" y="3871127"/>
            <a:ext cx="3939840" cy="62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2822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algn="ctr" eaLnBrk="1"/>
            <a:r>
              <a:rPr lang="en-US" sz="3600">
                <a:solidFill>
                  <a:srgbClr val="000000"/>
                </a:solidFill>
              </a:rPr>
              <a:t>Fourier Transform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1463040" y="1338579"/>
            <a:ext cx="3939840" cy="62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2822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algn="ctr" eaLnBrk="1"/>
            <a:r>
              <a:rPr lang="en-US" sz="3600" dirty="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2903040" y="5063572"/>
            <a:ext cx="1036800" cy="62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2822" rIns="81639" bIns="4082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algn="ctr" eaLnBrk="1"/>
            <a:r>
              <a:rPr lang="en-US" sz="3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0251" name="AutoShape 10"/>
          <p:cNvSpPr>
            <a:spLocks noChangeArrowheads="1"/>
          </p:cNvSpPr>
          <p:nvPr/>
        </p:nvSpPr>
        <p:spPr bwMode="auto">
          <a:xfrm>
            <a:off x="7257600" y="3110727"/>
            <a:ext cx="622080" cy="829527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6013440" y="2201992"/>
            <a:ext cx="2903040" cy="90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6421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algn="ctr" eaLnBrk="1"/>
            <a:r>
              <a:rPr lang="en-US" sz="2900">
                <a:solidFill>
                  <a:srgbClr val="000000"/>
                </a:solidFill>
              </a:rPr>
              <a:t>Conclusive Proof of Ghosts</a:t>
            </a:r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5391360" y="5065012"/>
            <a:ext cx="1451520" cy="62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2822" rIns="81639" bIns="4082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algn="ctr" eaLnBrk="1"/>
            <a:r>
              <a:rPr lang="en-US" sz="36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0254" name="Line 13"/>
          <p:cNvSpPr>
            <a:spLocks noChangeShapeType="1"/>
          </p:cNvSpPr>
          <p:nvPr/>
        </p:nvSpPr>
        <p:spPr bwMode="auto">
          <a:xfrm>
            <a:off x="1244160" y="4355017"/>
            <a:ext cx="1440" cy="2281199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255" name="Line 14"/>
          <p:cNvSpPr>
            <a:spLocks noChangeShapeType="1"/>
          </p:cNvSpPr>
          <p:nvPr/>
        </p:nvSpPr>
        <p:spPr bwMode="auto">
          <a:xfrm>
            <a:off x="5598720" y="4355017"/>
            <a:ext cx="1440" cy="2281199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35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Toward Paranormal Statistics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Standard statistics (e.g., mixture of normal distributions) inadequate for dealing with demons, ghosts, etc.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07" y="3352800"/>
            <a:ext cx="2726587" cy="258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86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 Paranormal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 Paranormal distribution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33" y="3352799"/>
            <a:ext cx="2701509" cy="25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51589"/>
            <a:ext cx="4676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5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Powerful 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Mixture of </a:t>
            </a:r>
            <a:r>
              <a:rPr lang="en-US" dirty="0" err="1" smtClean="0"/>
              <a:t>Paranormals</a:t>
            </a:r>
            <a:r>
              <a:rPr lang="en-US" dirty="0"/>
              <a:t> </a:t>
            </a:r>
            <a:r>
              <a:rPr lang="en-US" dirty="0" smtClean="0"/>
              <a:t>using Occult Variables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35840" y="3320082"/>
            <a:ext cx="7672320" cy="2903345"/>
            <a:chOff x="622080" y="3320082"/>
            <a:chExt cx="7672320" cy="290334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622080" y="3320082"/>
              <a:ext cx="7672320" cy="29033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440" y="3812615"/>
              <a:ext cx="1451520" cy="137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120" y="3397851"/>
              <a:ext cx="1451520" cy="137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520" y="3527465"/>
              <a:ext cx="1451520" cy="137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320" y="4642142"/>
              <a:ext cx="1451520" cy="137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8160" y="4771756"/>
              <a:ext cx="1451520" cy="137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26445"/>
            <a:ext cx="4876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4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Fitting a paranormal distribution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Supernatural gradient descent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Astral projection for dimensionality reduction and unnaturally low condition numbers.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0" y="3429000"/>
            <a:ext cx="6664320" cy="311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538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Last Resort?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80" y="1371024"/>
            <a:ext cx="5437440" cy="474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523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6481" y="313954"/>
            <a:ext cx="8228160" cy="577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403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algn="ctr" eaLnBrk="1"/>
            <a:r>
              <a:rPr lang="en-US" sz="4400">
                <a:solidFill>
                  <a:srgbClr val="000000"/>
                </a:solidFill>
              </a:rPr>
              <a:t>Applications of </a:t>
            </a:r>
          </a:p>
          <a:p>
            <a:pPr algn="ctr" eaLnBrk="1"/>
            <a:r>
              <a:rPr lang="en-US" sz="4400">
                <a:solidFill>
                  <a:srgbClr val="000000"/>
                </a:solidFill>
              </a:rPr>
              <a:t>Paranormal Modeling</a:t>
            </a:r>
          </a:p>
        </p:txBody>
      </p:sp>
    </p:spTree>
    <p:extLst>
      <p:ext uri="{BB962C8B-B14F-4D97-AF65-F5344CB8AC3E}">
        <p14:creationId xmlns:p14="http://schemas.microsoft.com/office/powerpoint/2010/main" val="3496357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Hauntologies</a:t>
            </a:r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4147200" y="2903345"/>
            <a:ext cx="829440" cy="82952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2073818"/>
            <a:ext cx="3824640" cy="269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00" y="2073818"/>
            <a:ext cx="3824640" cy="269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60" y="3110727"/>
            <a:ext cx="109584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829440" y="4977163"/>
            <a:ext cx="7464960" cy="4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821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r>
              <a:rPr lang="en-US" sz="2700">
                <a:solidFill>
                  <a:srgbClr val="000000"/>
                </a:solidFill>
              </a:rPr>
              <a:t>Spookier = Guaranteed Novelty!</a:t>
            </a:r>
          </a:p>
        </p:txBody>
      </p:sp>
    </p:spTree>
    <p:extLst>
      <p:ext uri="{BB962C8B-B14F-4D97-AF65-F5344CB8AC3E}">
        <p14:creationId xmlns:p14="http://schemas.microsoft.com/office/powerpoint/2010/main" val="112246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Crystal Energy Methods</a:t>
            </a:r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3525120" y="2695963"/>
            <a:ext cx="829440" cy="82952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2" name="Oval 3"/>
          <p:cNvSpPr>
            <a:spLocks noChangeArrowheads="1"/>
          </p:cNvSpPr>
          <p:nvPr/>
        </p:nvSpPr>
        <p:spPr bwMode="auto">
          <a:xfrm>
            <a:off x="829440" y="2073818"/>
            <a:ext cx="829440" cy="829527"/>
          </a:xfrm>
          <a:prstGeom prst="ellipse">
            <a:avLst/>
          </a:prstGeom>
          <a:solidFill>
            <a:srgbClr val="FF3366"/>
          </a:solidFill>
          <a:ln w="109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2488320" y="2073818"/>
            <a:ext cx="829440" cy="829527"/>
          </a:xfrm>
          <a:prstGeom prst="ellipse">
            <a:avLst/>
          </a:prstGeom>
          <a:solidFill>
            <a:srgbClr val="FF3366"/>
          </a:solidFill>
          <a:ln w="109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1658880" y="2488581"/>
            <a:ext cx="829440" cy="1441"/>
          </a:xfrm>
          <a:prstGeom prst="line">
            <a:avLst/>
          </a:prstGeom>
          <a:noFill/>
          <a:ln w="109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829440" y="3525490"/>
            <a:ext cx="829440" cy="829527"/>
          </a:xfrm>
          <a:prstGeom prst="ellipse">
            <a:avLst/>
          </a:prstGeom>
          <a:solidFill>
            <a:srgbClr val="FF3366"/>
          </a:solidFill>
          <a:ln w="109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1244160" y="2903345"/>
            <a:ext cx="1440" cy="622145"/>
          </a:xfrm>
          <a:prstGeom prst="line">
            <a:avLst/>
          </a:prstGeom>
          <a:noFill/>
          <a:ln w="109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2488320" y="3525490"/>
            <a:ext cx="829440" cy="829527"/>
          </a:xfrm>
          <a:prstGeom prst="ellipse">
            <a:avLst/>
          </a:prstGeom>
          <a:solidFill>
            <a:srgbClr val="FF3366"/>
          </a:solidFill>
          <a:ln w="109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1658880" y="3940253"/>
            <a:ext cx="829440" cy="1441"/>
          </a:xfrm>
          <a:prstGeom prst="line">
            <a:avLst/>
          </a:prstGeom>
          <a:noFill/>
          <a:ln w="109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2903040" y="2903345"/>
            <a:ext cx="1440" cy="622145"/>
          </a:xfrm>
          <a:prstGeom prst="line">
            <a:avLst/>
          </a:prstGeom>
          <a:noFill/>
          <a:ln w="109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1742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>
            <a:fillRect/>
          </a:stretch>
        </p:blipFill>
        <p:spPr bwMode="auto">
          <a:xfrm>
            <a:off x="4976640" y="1866436"/>
            <a:ext cx="3317760" cy="24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123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20" y="1866436"/>
            <a:ext cx="103680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2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20" y="2972472"/>
            <a:ext cx="967680" cy="96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3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40" y="2863021"/>
            <a:ext cx="1051200" cy="107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00" y="3525491"/>
            <a:ext cx="959040" cy="69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60" y="2073818"/>
            <a:ext cx="829440" cy="62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26" name="Text Box 17"/>
          <p:cNvSpPr txBox="1">
            <a:spLocks noChangeArrowheads="1"/>
          </p:cNvSpPr>
          <p:nvPr/>
        </p:nvSpPr>
        <p:spPr bwMode="auto">
          <a:xfrm>
            <a:off x="829440" y="4977163"/>
            <a:ext cx="7464960" cy="85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821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r>
              <a:rPr lang="en-US" sz="2700">
                <a:solidFill>
                  <a:srgbClr val="000000"/>
                </a:solidFill>
              </a:rPr>
              <a:t>Overcome local minima and heal the earth with crystal energy!</a:t>
            </a:r>
          </a:p>
        </p:txBody>
      </p:sp>
    </p:spTree>
    <p:extLst>
      <p:ext uri="{BB962C8B-B14F-4D97-AF65-F5344CB8AC3E}">
        <p14:creationId xmlns:p14="http://schemas.microsoft.com/office/powerpoint/2010/main" val="3676415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58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403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algn="ctr" eaLnBrk="1"/>
            <a:r>
              <a:rPr lang="en-US" sz="4400">
                <a:solidFill>
                  <a:srgbClr val="000000"/>
                </a:solidFill>
              </a:rPr>
              <a:t>A Spectral Approach to </a:t>
            </a:r>
          </a:p>
          <a:p>
            <a:pPr algn="ctr" eaLnBrk="1"/>
            <a:r>
              <a:rPr lang="en-US" sz="4400">
                <a:solidFill>
                  <a:srgbClr val="000000"/>
                </a:solidFill>
              </a:rPr>
              <a:t>Ghost Detection</a:t>
            </a:r>
          </a:p>
          <a:p>
            <a:pPr algn="ctr" eaLnBrk="1"/>
            <a:endParaRPr lang="en-US" sz="4400">
              <a:solidFill>
                <a:srgbClr val="000000"/>
              </a:solidFill>
            </a:endParaRPr>
          </a:p>
          <a:p>
            <a:pPr algn="ctr" eaLnBrk="1"/>
            <a:r>
              <a:rPr lang="en-US" sz="2700">
                <a:solidFill>
                  <a:srgbClr val="000000"/>
                </a:solidFill>
              </a:rPr>
              <a:t>Daniel Maturana, David Fouhey</a:t>
            </a:r>
          </a:p>
          <a:p>
            <a:pPr algn="ctr" eaLnBrk="1"/>
            <a:r>
              <a:rPr lang="en-US" sz="2700">
                <a:solidFill>
                  <a:srgbClr val="000000"/>
                </a:solidFill>
              </a:rPr>
              <a:t>CHOCOLATE Lab, CMU RI</a:t>
            </a:r>
          </a:p>
        </p:txBody>
      </p:sp>
    </p:spTree>
    <p:extLst>
      <p:ext uri="{BB962C8B-B14F-4D97-AF65-F5344CB8AC3E}">
        <p14:creationId xmlns:p14="http://schemas.microsoft.com/office/powerpoint/2010/main" val="238758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For K-Optimality, Kabbalah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60" y="1608649"/>
            <a:ext cx="2695680" cy="357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14720" y="5397687"/>
            <a:ext cx="8294400" cy="12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821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algn="ctr" eaLnBrk="1"/>
            <a:r>
              <a:rPr lang="en-US" sz="2700">
                <a:solidFill>
                  <a:srgbClr val="000000"/>
                </a:solidFill>
              </a:rPr>
              <a:t>See highly relevant work on K-optimality and celebrity-affiliated spaces in (Fouhey, Maturana SIGBOVIK '12).</a:t>
            </a:r>
          </a:p>
        </p:txBody>
      </p:sp>
    </p:spTree>
    <p:extLst>
      <p:ext uri="{BB962C8B-B14F-4D97-AF65-F5344CB8AC3E}">
        <p14:creationId xmlns:p14="http://schemas.microsoft.com/office/powerpoint/2010/main" val="3253798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Conclusion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357920" y="2737728"/>
            <a:ext cx="6428160" cy="146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n-US" sz="4500"/>
              <a:t>Don’t let your work be constrained by reality!</a:t>
            </a:r>
          </a:p>
        </p:txBody>
      </p:sp>
    </p:spTree>
    <p:extLst>
      <p:ext uri="{BB962C8B-B14F-4D97-AF65-F5344CB8AC3E}">
        <p14:creationId xmlns:p14="http://schemas.microsoft.com/office/powerpoint/2010/main" val="23129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773482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>
                    <a:lumMod val="75000"/>
                  </a:schemeClr>
                </a:solidFill>
              </a:rPr>
              <a:t>Before: 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A Spectral Approach to Ghost Detection</a:t>
            </a:r>
          </a:p>
          <a:p>
            <a:r>
              <a:rPr lang="en-US" sz="3000" b="1" dirty="0" smtClean="0"/>
              <a:t>Now: </a:t>
            </a:r>
            <a:r>
              <a:rPr lang="en-US" sz="3000" dirty="0" smtClean="0"/>
              <a:t>On n-Dimensional </a:t>
            </a:r>
            <a:r>
              <a:rPr lang="en-US" sz="3000" dirty="0" err="1" smtClean="0"/>
              <a:t>Polytope</a:t>
            </a:r>
            <a:r>
              <a:rPr lang="en-US" sz="3000" dirty="0" smtClean="0"/>
              <a:t> Schemes and a special message from our sponsors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679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58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403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/>
            <a:r>
              <a:rPr lang="en-US" sz="4400" dirty="0">
                <a:solidFill>
                  <a:srgbClr val="000000"/>
                </a:solidFill>
              </a:rPr>
              <a:t>On n-Dimensional </a:t>
            </a:r>
            <a:r>
              <a:rPr lang="en-US" sz="4400" dirty="0" err="1">
                <a:solidFill>
                  <a:srgbClr val="000000"/>
                </a:solidFill>
              </a:rPr>
              <a:t>Polytope</a:t>
            </a:r>
            <a:r>
              <a:rPr lang="en-US" sz="4400" dirty="0">
                <a:solidFill>
                  <a:srgbClr val="000000"/>
                </a:solidFill>
              </a:rPr>
              <a:t> Schemes</a:t>
            </a:r>
          </a:p>
          <a:p>
            <a:pPr algn="ctr" eaLnBrk="1"/>
            <a:endParaRPr lang="en-US" sz="2900" dirty="0">
              <a:solidFill>
                <a:srgbClr val="000000"/>
              </a:solidFill>
            </a:endParaRPr>
          </a:p>
          <a:p>
            <a:pPr algn="ctr" eaLnBrk="1"/>
            <a:r>
              <a:rPr lang="en-US" sz="2900" dirty="0" smtClean="0">
                <a:solidFill>
                  <a:srgbClr val="000000"/>
                </a:solidFill>
              </a:rPr>
              <a:t>David </a:t>
            </a:r>
            <a:r>
              <a:rPr lang="en-US" sz="2900" dirty="0" err="1">
                <a:solidFill>
                  <a:srgbClr val="000000"/>
                </a:solidFill>
              </a:rPr>
              <a:t>Fouhey</a:t>
            </a:r>
            <a:r>
              <a:rPr lang="en-US" sz="2900" dirty="0">
                <a:solidFill>
                  <a:srgbClr val="000000"/>
                </a:solidFill>
              </a:rPr>
              <a:t>, Daniel </a:t>
            </a:r>
            <a:r>
              <a:rPr lang="en-US" sz="2900" dirty="0" err="1">
                <a:solidFill>
                  <a:srgbClr val="000000"/>
                </a:solidFill>
              </a:rPr>
              <a:t>Maturana</a:t>
            </a:r>
            <a:endParaRPr lang="en-US" sz="2900" dirty="0">
              <a:solidFill>
                <a:srgbClr val="000000"/>
              </a:solidFill>
            </a:endParaRPr>
          </a:p>
          <a:p>
            <a:pPr algn="ctr" eaLnBrk="1"/>
            <a:r>
              <a:rPr lang="en-US" sz="2900" dirty="0">
                <a:solidFill>
                  <a:srgbClr val="000000"/>
                </a:solidFill>
              </a:rPr>
              <a:t>CHOCOLATE Lab, CMU RI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1" y="4645928"/>
            <a:ext cx="2849760" cy="215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383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Before we begin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>
            <a:normAutofit lnSpcReduction="10000"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This is not a pyramid scheme.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smtClean="0"/>
              <a:t>This is not a pyramid scheme.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i="1" smtClean="0"/>
              <a:t>This is not a pyramid scheme.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u="sng" smtClean="0"/>
              <a:t>This is not a pyramid scheme.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u="sng" smtClean="0"/>
              <a:t>This is not a pyramid scheme.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i="1" smtClean="0"/>
              <a:t>This is not a pyramid scheme.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i="1" u="sng" smtClean="0"/>
              <a:t>This is not a pyramid scheme.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i="1" u="sng" smtClean="0"/>
              <a:t>This is not a pyramid scheme.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40" y="2308563"/>
            <a:ext cx="2443680" cy="265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Line 4"/>
          <p:cNvSpPr>
            <a:spLocks noChangeShapeType="1"/>
          </p:cNvSpPr>
          <p:nvPr/>
        </p:nvSpPr>
        <p:spPr bwMode="auto">
          <a:xfrm flipV="1">
            <a:off x="6304321" y="2155907"/>
            <a:ext cx="2659680" cy="2734847"/>
          </a:xfrm>
          <a:prstGeom prst="line">
            <a:avLst/>
          </a:prstGeom>
          <a:noFill/>
          <a:ln w="27432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6304321" y="2157347"/>
            <a:ext cx="2671200" cy="2744928"/>
          </a:xfrm>
          <a:prstGeom prst="line">
            <a:avLst/>
          </a:prstGeom>
          <a:noFill/>
          <a:ln w="27432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47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Review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6672960" cy="4526396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Recall Hilbert's celebrated proof via elimination ideals that his creditors are owed no money [Hilbert 1895]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Leads to Hilbert's 24</a:t>
            </a:r>
            <a:r>
              <a:rPr lang="en-US" baseline="33000" smtClean="0"/>
              <a:t>th</a:t>
            </a:r>
            <a:r>
              <a:rPr lang="en-US" smtClean="0"/>
              <a:t> problem: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i="1" u="sng" smtClean="0"/>
              <a:t>Can one make money at home risk free with algebraic geometry?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Largest unsolved problem in algebraic geometry and set theory.</a:t>
            </a:r>
          </a:p>
        </p:txBody>
      </p:sp>
      <p:pic>
        <p:nvPicPr>
          <p:cNvPr id="4100" name="Picture 5" descr="http://upload.wikimedia.org/wikipedia/commons/thumb/7/79/Hilbert.jpg/220px-Hilb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00" y="1424311"/>
            <a:ext cx="1555200" cy="209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254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We answer positively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Yes, you can make money: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i="1" u="sng" smtClean="0"/>
              <a:t>At home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i="1" u="sng" smtClean="0"/>
              <a:t>At your own schedule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i="1" u="sng" smtClean="0"/>
              <a:t>With no work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i="1" u="sng" smtClean="0"/>
              <a:t>Risk free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i="1" u="sng" smtClean="0"/>
              <a:t>With algebraic geometry!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1" y="4756947"/>
            <a:ext cx="2859840" cy="202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361" y="4756947"/>
            <a:ext cx="1519200" cy="202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761" y="4756947"/>
            <a:ext cx="2700000" cy="202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749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Proof?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Revolves around a secret analysis of n-Dimensional polytope schemes.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Inspired on Tarski-Banach paradox and Fiat currency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Valid for gold &amp; silver standards 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03" y="4481804"/>
            <a:ext cx="5168160" cy="238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3" y="4342109"/>
            <a:ext cx="1549440" cy="22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 r="19682"/>
          <a:stretch>
            <a:fillRect/>
          </a:stretch>
        </p:blipFill>
        <p:spPr bwMode="auto">
          <a:xfrm>
            <a:off x="7065143" y="4342109"/>
            <a:ext cx="1836000" cy="22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245" r="1968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6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Watertight proof!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Watertight proof in our paper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i="1" u="sng" smtClean="0"/>
              <a:t>Guaranteed income via Algebraic Geometry!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0" y="4491832"/>
            <a:ext cx="2383200" cy="19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61" y="4487511"/>
            <a:ext cx="2986560" cy="198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20" y="4478871"/>
            <a:ext cx="2944800" cy="199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328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Too good to be true?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This is not a pyramid scheme.</a:t>
            </a:r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829440" y="2903345"/>
            <a:ext cx="2903040" cy="2073818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 flipV="1">
            <a:off x="1244160" y="3316669"/>
            <a:ext cx="1036800" cy="1454553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 flipH="1" flipV="1">
            <a:off x="2279521" y="3316669"/>
            <a:ext cx="1039680" cy="1454553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658880" y="3940254"/>
            <a:ext cx="414720" cy="90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2822" rIns="81639" bIns="40820"/>
          <a:lstStyle/>
          <a:p>
            <a:r>
              <a:rPr lang="en-US" sz="3600" b="1">
                <a:solidFill>
                  <a:srgbClr val="000000"/>
                </a:solidFill>
              </a:rPr>
              <a:t>$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2488320" y="3940254"/>
            <a:ext cx="414720" cy="90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2822" rIns="81639" bIns="40820"/>
          <a:lstStyle/>
          <a:p>
            <a:r>
              <a:rPr lang="en-US" sz="3600" b="1">
                <a:solidFill>
                  <a:srgbClr val="000000"/>
                </a:solidFill>
              </a:rPr>
              <a:t>$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829440" y="4977163"/>
            <a:ext cx="2903040" cy="4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821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/>
            <a:r>
              <a:rPr lang="en-US" sz="2700">
                <a:solidFill>
                  <a:srgbClr val="000000"/>
                </a:solidFill>
              </a:rPr>
              <a:t>Pyramid Scheme</a:t>
            </a:r>
          </a:p>
        </p:txBody>
      </p: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4893121" y="2903345"/>
            <a:ext cx="3108960" cy="2538987"/>
            <a:chOff x="3398" y="2016"/>
            <a:chExt cx="2159" cy="1763"/>
          </a:xfrm>
        </p:grpSpPr>
        <p:grpSp>
          <p:nvGrpSpPr>
            <p:cNvPr id="8203" name="Group 10"/>
            <p:cNvGrpSpPr>
              <a:grpSpLocks/>
            </p:cNvGrpSpPr>
            <p:nvPr/>
          </p:nvGrpSpPr>
          <p:grpSpPr bwMode="auto">
            <a:xfrm>
              <a:off x="3398" y="2016"/>
              <a:ext cx="2159" cy="1439"/>
              <a:chOff x="3398" y="2016"/>
              <a:chExt cx="2159" cy="1439"/>
            </a:xfrm>
          </p:grpSpPr>
          <p:sp>
            <p:nvSpPr>
              <p:cNvPr id="8205" name="AutoShape 11"/>
              <p:cNvSpPr>
                <a:spLocks noChangeArrowheads="1"/>
              </p:cNvSpPr>
              <p:nvPr/>
            </p:nvSpPr>
            <p:spPr bwMode="auto">
              <a:xfrm>
                <a:off x="3542" y="2016"/>
                <a:ext cx="2015" cy="1439"/>
              </a:xfrm>
              <a:prstGeom prst="triangle">
                <a:avLst>
                  <a:gd name="adj" fmla="val 50000"/>
                </a:avLst>
              </a:prstGeom>
              <a:solidFill>
                <a:srgbClr val="99CC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Line 12"/>
              <p:cNvSpPr>
                <a:spLocks noChangeShapeType="1"/>
              </p:cNvSpPr>
              <p:nvPr/>
            </p:nvSpPr>
            <p:spPr bwMode="auto">
              <a:xfrm flipH="1">
                <a:off x="3397" y="2016"/>
                <a:ext cx="1153" cy="86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Line 13"/>
              <p:cNvSpPr>
                <a:spLocks noChangeShapeType="1"/>
              </p:cNvSpPr>
              <p:nvPr/>
            </p:nvSpPr>
            <p:spPr bwMode="auto">
              <a:xfrm>
                <a:off x="3398" y="2880"/>
                <a:ext cx="143" cy="5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Line 14"/>
              <p:cNvSpPr>
                <a:spLocks noChangeShapeType="1"/>
              </p:cNvSpPr>
              <p:nvPr/>
            </p:nvSpPr>
            <p:spPr bwMode="auto">
              <a:xfrm flipV="1">
                <a:off x="3830" y="2303"/>
                <a:ext cx="719" cy="1009"/>
              </a:xfrm>
              <a:prstGeom prst="line">
                <a:avLst/>
              </a:prstGeom>
              <a:noFill/>
              <a:ln w="5472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Line 15"/>
              <p:cNvSpPr>
                <a:spLocks noChangeShapeType="1"/>
              </p:cNvSpPr>
              <p:nvPr/>
            </p:nvSpPr>
            <p:spPr bwMode="auto">
              <a:xfrm flipH="1" flipV="1">
                <a:off x="4549" y="2303"/>
                <a:ext cx="721" cy="1009"/>
              </a:xfrm>
              <a:prstGeom prst="line">
                <a:avLst/>
              </a:prstGeom>
              <a:noFill/>
              <a:ln w="5472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Line 16"/>
              <p:cNvSpPr>
                <a:spLocks noChangeShapeType="1"/>
              </p:cNvSpPr>
              <p:nvPr/>
            </p:nvSpPr>
            <p:spPr bwMode="auto">
              <a:xfrm flipV="1">
                <a:off x="3542" y="2303"/>
                <a:ext cx="719" cy="577"/>
              </a:xfrm>
              <a:prstGeom prst="line">
                <a:avLst/>
              </a:prstGeom>
              <a:noFill/>
              <a:ln w="5472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Line 17"/>
              <p:cNvSpPr>
                <a:spLocks noChangeShapeType="1"/>
              </p:cNvSpPr>
              <p:nvPr/>
            </p:nvSpPr>
            <p:spPr bwMode="auto">
              <a:xfrm flipV="1">
                <a:off x="3649" y="2303"/>
                <a:ext cx="613" cy="945"/>
              </a:xfrm>
              <a:prstGeom prst="line">
                <a:avLst/>
              </a:prstGeom>
              <a:noFill/>
              <a:ln w="5472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Text Box 18"/>
              <p:cNvSpPr txBox="1">
                <a:spLocks noChangeArrowheads="1"/>
              </p:cNvSpPr>
              <p:nvPr/>
            </p:nvSpPr>
            <p:spPr bwMode="auto">
              <a:xfrm>
                <a:off x="4118" y="2736"/>
                <a:ext cx="287" cy="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80280" rIns="90000" bIns="45000"/>
              <a:lstStyle/>
              <a:p>
                <a:r>
                  <a:rPr lang="en-US" sz="3600" b="1">
                    <a:solidFill>
                      <a:srgbClr val="000000"/>
                    </a:solidFill>
                  </a:rPr>
                  <a:t>p</a:t>
                </a:r>
              </a:p>
            </p:txBody>
          </p:sp>
          <p:sp>
            <p:nvSpPr>
              <p:cNvPr id="8213" name="Text Box 19"/>
              <p:cNvSpPr txBox="1">
                <a:spLocks noChangeArrowheads="1"/>
              </p:cNvSpPr>
              <p:nvPr/>
            </p:nvSpPr>
            <p:spPr bwMode="auto">
              <a:xfrm>
                <a:off x="4694" y="2736"/>
                <a:ext cx="287" cy="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80280" rIns="90000" bIns="45000"/>
              <a:lstStyle/>
              <a:p>
                <a:r>
                  <a:rPr lang="en-US" sz="3600" b="1">
                    <a:solidFill>
                      <a:srgbClr val="000000"/>
                    </a:solidFill>
                  </a:rPr>
                  <a:t>p</a:t>
                </a:r>
              </a:p>
            </p:txBody>
          </p:sp>
        </p:grpSp>
        <p:sp>
          <p:nvSpPr>
            <p:cNvPr id="8204" name="Text Box 20"/>
            <p:cNvSpPr txBox="1">
              <a:spLocks noChangeArrowheads="1"/>
            </p:cNvSpPr>
            <p:nvPr/>
          </p:nvSpPr>
          <p:spPr bwMode="auto">
            <a:xfrm>
              <a:off x="3542" y="3456"/>
              <a:ext cx="2015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71460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9pPr>
            </a:lstStyle>
            <a:p>
              <a:pPr algn="ctr" eaLnBrk="1"/>
              <a:r>
                <a:rPr lang="en-US" sz="2700">
                  <a:solidFill>
                    <a:srgbClr val="000000"/>
                  </a:solidFill>
                </a:rPr>
                <a:t>Polytope Scheme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7541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Motivation – Naturally Inspired Algorithms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t="4456" r="4137" b="8446"/>
          <a:stretch>
            <a:fillRect/>
          </a:stretch>
        </p:blipFill>
        <p:spPr bwMode="auto">
          <a:xfrm>
            <a:off x="1071360" y="1522240"/>
            <a:ext cx="2868480" cy="138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40" t="4456" r="4137" b="844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40" y="3318108"/>
            <a:ext cx="4874400" cy="224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60" y="4925317"/>
            <a:ext cx="4320000" cy="171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80" y="1659054"/>
            <a:ext cx="3939840" cy="24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20" y="2488581"/>
            <a:ext cx="2541600" cy="195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97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0" y="1281734"/>
            <a:ext cx="7714080" cy="524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How to Join?</a:t>
            </a:r>
          </a:p>
        </p:txBody>
      </p:sp>
    </p:spTree>
    <p:extLst>
      <p:ext uri="{BB962C8B-B14F-4D97-AF65-F5344CB8AC3E}">
        <p14:creationId xmlns:p14="http://schemas.microsoft.com/office/powerpoint/2010/main" val="1517652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vid\Dropbox\kk_stuff\SIGBOVIK13\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614634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And now for a sponsored contribution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25920" y="2875983"/>
            <a:ext cx="9152640" cy="69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9222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/>
            <a:r>
              <a:rPr lang="en-US" sz="4400">
                <a:solidFill>
                  <a:schemeClr val="tx2"/>
                </a:solidFill>
                <a:hlinkClick r:id="rId3"/>
              </a:rPr>
              <a:t>http://oneweirdkerneltrick.com/</a:t>
            </a:r>
          </a:p>
        </p:txBody>
      </p:sp>
    </p:spTree>
    <p:extLst>
      <p:ext uri="{BB962C8B-B14F-4D97-AF65-F5344CB8AC3E}">
        <p14:creationId xmlns:p14="http://schemas.microsoft.com/office/powerpoint/2010/main" val="728480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8000" dirty="0" smtClean="0"/>
              <a:t>Questions</a:t>
            </a:r>
            <a:r>
              <a:rPr lang="en-US" sz="8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88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/>
            <a:r>
              <a:rPr lang="en-US" smtClean="0"/>
              <a:t>Motivation – Naturally Inspired Algorithms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40" y="3318108"/>
            <a:ext cx="4874400" cy="224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70000" contrast="-7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60" y="4925317"/>
            <a:ext cx="4320000" cy="171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70000" contrast="-7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80" y="1659054"/>
            <a:ext cx="3939840" cy="24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70000" contrast="-7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20" y="2488581"/>
            <a:ext cx="2541600" cy="195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70000" contrast="-7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t="4456" r="4137" b="8446"/>
          <a:stretch>
            <a:fillRect/>
          </a:stretch>
        </p:blipFill>
        <p:spPr bwMode="auto">
          <a:xfrm>
            <a:off x="1071360" y="1522240"/>
            <a:ext cx="2868480" cy="138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70000" contrast="-70000"/>
                  </a:blip>
                  <a:srcRect l="1140" t="4456" r="4137" b="844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TextBox 18"/>
          <p:cNvSpPr txBox="1">
            <a:spLocks noChangeArrowheads="1"/>
          </p:cNvSpPr>
          <p:nvPr/>
        </p:nvSpPr>
        <p:spPr bwMode="auto">
          <a:xfrm>
            <a:off x="1185120" y="1409909"/>
            <a:ext cx="6369120" cy="617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marL="285750" indent="-285750" eaLnBrk="0"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>
              <a:buFont typeface="Arial" charset="0"/>
              <a:buChar char="•"/>
            </a:pPr>
            <a:r>
              <a:rPr lang="en-US"/>
              <a:t>Falling down a slope [1951]</a:t>
            </a:r>
          </a:p>
          <a:p>
            <a:pPr eaLnBrk="1">
              <a:buFont typeface="Arial" charset="0"/>
              <a:buChar char="•"/>
            </a:pPr>
            <a:r>
              <a:rPr lang="en-US"/>
              <a:t>Climbing up a Hill [1970]</a:t>
            </a:r>
          </a:p>
          <a:p>
            <a:pPr eaLnBrk="1">
              <a:buFont typeface="Arial" charset="0"/>
              <a:buChar char="•"/>
            </a:pPr>
            <a:r>
              <a:rPr lang="en-US"/>
              <a:t>Iron Cooling Down [1970]</a:t>
            </a:r>
          </a:p>
          <a:p>
            <a:pPr eaLnBrk="1">
              <a:buFont typeface="Arial" charset="0"/>
              <a:buChar char="•"/>
            </a:pPr>
            <a:r>
              <a:rPr lang="en-US"/>
              <a:t>DNA Mutation [1989]</a:t>
            </a:r>
          </a:p>
          <a:p>
            <a:pPr eaLnBrk="1">
              <a:buFont typeface="Arial" charset="0"/>
              <a:buChar char="•"/>
            </a:pPr>
            <a:r>
              <a:rPr lang="en-US"/>
              <a:t>Meme Spreading [1989]</a:t>
            </a:r>
          </a:p>
          <a:p>
            <a:pPr eaLnBrk="1">
              <a:buFont typeface="Arial" charset="0"/>
              <a:buChar char="•"/>
            </a:pPr>
            <a:r>
              <a:rPr lang="en-US"/>
              <a:t>Ant colony exploration [1992]</a:t>
            </a:r>
          </a:p>
          <a:p>
            <a:pPr eaLnBrk="1">
              <a:buFont typeface="Arial" charset="0"/>
              <a:buChar char="•"/>
            </a:pPr>
            <a:r>
              <a:rPr lang="en-US"/>
              <a:t>Honeybee mating [2006]</a:t>
            </a:r>
          </a:p>
          <a:p>
            <a:pPr eaLnBrk="1">
              <a:buFont typeface="Arial" charset="0"/>
              <a:buChar char="•"/>
            </a:pPr>
            <a:r>
              <a:rPr lang="en-US"/>
              <a:t>Bee colonies [2005]</a:t>
            </a:r>
          </a:p>
          <a:p>
            <a:pPr eaLnBrk="1">
              <a:buFont typeface="Arial" charset="0"/>
              <a:buChar char="•"/>
            </a:pPr>
            <a:r>
              <a:rPr lang="en-US"/>
              <a:t>Glowworm communication [2009]</a:t>
            </a:r>
          </a:p>
          <a:p>
            <a:pPr eaLnBrk="1">
              <a:buFont typeface="Arial" charset="0"/>
              <a:buChar char="•"/>
            </a:pPr>
            <a:r>
              <a:rPr lang="en-US"/>
              <a:t>Firefly communication [208]</a:t>
            </a:r>
          </a:p>
          <a:p>
            <a:pPr eaLnBrk="1">
              <a:buFont typeface="Arial" charset="0"/>
              <a:buChar char="•"/>
            </a:pPr>
            <a:r>
              <a:rPr lang="en-US"/>
              <a:t>Musicians playing [2001]</a:t>
            </a:r>
          </a:p>
          <a:p>
            <a:pPr eaLnBrk="1">
              <a:buFont typeface="Arial" charset="0"/>
              <a:buChar char="•"/>
            </a:pPr>
            <a:r>
              <a:rPr lang="en-US"/>
              <a:t>Mosquito swarms [1995]</a:t>
            </a:r>
          </a:p>
          <a:p>
            <a:pPr eaLnBrk="1">
              <a:buFont typeface="Arial" charset="0"/>
              <a:buChar char="•"/>
            </a:pPr>
            <a:r>
              <a:rPr lang="en-US"/>
              <a:t>Honeybee swarms [2006]</a:t>
            </a:r>
          </a:p>
          <a:p>
            <a:pPr eaLnBrk="1">
              <a:buFont typeface="Arial" charset="0"/>
              <a:buChar char="•"/>
            </a:pPr>
            <a:r>
              <a:rPr lang="en-US"/>
              <a:t>Krill swarms [2009]</a:t>
            </a:r>
          </a:p>
          <a:p>
            <a:pPr eaLnBrk="1">
              <a:buFont typeface="Arial" charset="0"/>
              <a:buChar char="•"/>
            </a:pPr>
            <a:r>
              <a:rPr lang="en-US"/>
              <a:t>Cat swarms [200]</a:t>
            </a:r>
          </a:p>
          <a:p>
            <a:pPr eaLnBrk="1">
              <a:buFont typeface="Arial" charset="0"/>
              <a:buChar char="•"/>
            </a:pPr>
            <a:r>
              <a:rPr lang="en-US"/>
              <a:t>Magnetism [2008]</a:t>
            </a:r>
          </a:p>
          <a:p>
            <a:pPr eaLnBrk="1">
              <a:buFont typeface="Arial" charset="0"/>
              <a:buChar char="•"/>
            </a:pPr>
            <a:r>
              <a:rPr lang="en-US"/>
              <a:t>Intelligent waterdrops [2009]</a:t>
            </a:r>
          </a:p>
          <a:p>
            <a:pPr eaLnBrk="1">
              <a:buFont typeface="Arial" charset="0"/>
              <a:buChar char="•"/>
            </a:pPr>
            <a:r>
              <a:rPr lang="en-US"/>
              <a:t>River formation [2008]</a:t>
            </a:r>
          </a:p>
          <a:p>
            <a:pPr eaLnBrk="1">
              <a:buFont typeface="Arial" charset="0"/>
              <a:buChar char="•"/>
            </a:pPr>
            <a:r>
              <a:rPr lang="en-US"/>
              <a:t>Frog leaping [2008]</a:t>
            </a:r>
          </a:p>
          <a:p>
            <a:pPr eaLnBrk="1">
              <a:buFont typeface="Arial" charset="0"/>
              <a:buChar char="•"/>
            </a:pPr>
            <a:r>
              <a:rPr lang="en-US"/>
              <a:t>Monkey search [2007]</a:t>
            </a:r>
          </a:p>
          <a:p>
            <a:pPr eaLnBrk="1">
              <a:buFont typeface="Arial" charset="0"/>
              <a:buChar char="•"/>
            </a:pPr>
            <a:r>
              <a:rPr lang="en-US"/>
              <a:t>Bat echolocation [2010]</a:t>
            </a:r>
          </a:p>
          <a:p>
            <a:pPr eaLnBrk="1">
              <a:buFont typeface="Arial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Zoo algorithm?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2046456"/>
            <a:ext cx="9144000" cy="23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n-US" sz="7300"/>
              <a:t>You got scooped!</a:t>
            </a:r>
          </a:p>
          <a:p>
            <a:pPr algn="ctr"/>
            <a:r>
              <a:rPr lang="en-US" sz="7300"/>
              <a:t>(In submission)</a:t>
            </a:r>
          </a:p>
        </p:txBody>
      </p:sp>
    </p:spTree>
    <p:extLst>
      <p:ext uri="{BB962C8B-B14F-4D97-AF65-F5344CB8AC3E}">
        <p14:creationId xmlns:p14="http://schemas.microsoft.com/office/powerpoint/2010/main" val="38123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But what about the supernatural?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1" y="2488581"/>
            <a:ext cx="3408480" cy="262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00" y="2488582"/>
            <a:ext cx="3388320" cy="254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427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Related Work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Oracles </a:t>
            </a:r>
            <a:r>
              <a:rPr lang="en-US" b="1" smtClean="0"/>
              <a:t>(how do they know?)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Necromancy </a:t>
            </a:r>
            <a:r>
              <a:rPr lang="en-US" b="1" smtClean="0"/>
              <a:t>(kinda icky)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Multilevel Bayesian Modeling </a:t>
            </a:r>
            <a:r>
              <a:rPr lang="en-US" b="1" smtClean="0"/>
              <a:t>(really icky)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3" r="25992"/>
          <a:stretch>
            <a:fillRect/>
          </a:stretch>
        </p:blipFill>
        <p:spPr bwMode="auto">
          <a:xfrm>
            <a:off x="622080" y="3318108"/>
            <a:ext cx="1658880" cy="290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233" r="259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40" y="3318108"/>
            <a:ext cx="2384640" cy="292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20" y="3306587"/>
            <a:ext cx="4037760" cy="291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788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Application Domain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2080" y="1487677"/>
            <a:ext cx="8228160" cy="4526395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Cameras capture supernatural phenomena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1" y="2281200"/>
            <a:ext cx="4836960" cy="322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35841" y="2281200"/>
            <a:ext cx="951840" cy="951940"/>
          </a:xfrm>
          <a:prstGeom prst="rect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22080" y="5599308"/>
            <a:ext cx="4147200" cy="5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From PI DF's Research Trip to Toronto and surrounding region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5598720" y="5184545"/>
            <a:ext cx="3110400" cy="111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72822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algn="ctr" eaLnBrk="1"/>
            <a:r>
              <a:rPr lang="en-US" sz="3600" b="1" i="1" u="sng">
                <a:solidFill>
                  <a:srgbClr val="000000"/>
                </a:solidFill>
              </a:rPr>
              <a:t>Demons obviously!</a:t>
            </a: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1" t="5531" r="39824" b="70711"/>
          <a:stretch>
            <a:fillRect/>
          </a:stretch>
        </p:blipFill>
        <p:spPr bwMode="auto">
          <a:xfrm>
            <a:off x="5621760" y="2281200"/>
            <a:ext cx="3087360" cy="261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1441" t="5531" r="39824" b="7071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5621760" y="2281200"/>
            <a:ext cx="3087360" cy="2612434"/>
          </a:xfrm>
          <a:prstGeom prst="rect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8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Ghosts ruin family photos</a:t>
            </a:r>
          </a:p>
          <a:p>
            <a:r>
              <a:rPr lang="en-US" dirty="0" smtClean="0"/>
              <a:t>Detect with support vector machine (SVM) using spectral power features</a:t>
            </a:r>
          </a:p>
        </p:txBody>
      </p:sp>
      <p:pic>
        <p:nvPicPr>
          <p:cNvPr id="1026" name="Picture 2" descr="C:\Users\david\Dropbox\kk_stuff\SIGBOVIK13\spectral\detec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389374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615</Words>
  <Application>Microsoft Office PowerPoint</Application>
  <PresentationFormat>On-screen Show (4:3)</PresentationFormat>
  <Paragraphs>145</Paragraphs>
  <Slides>33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Motivation – Naturally Inspired Algorithms</vt:lpstr>
      <vt:lpstr>Motivation – Naturally Inspired Algorithms</vt:lpstr>
      <vt:lpstr>Zoo algorithm?</vt:lpstr>
      <vt:lpstr>But what about the supernatural?</vt:lpstr>
      <vt:lpstr>Related Work</vt:lpstr>
      <vt:lpstr>Application Domain</vt:lpstr>
      <vt:lpstr>Application Domain</vt:lpstr>
      <vt:lpstr>Ghost Removal</vt:lpstr>
      <vt:lpstr>Ghost Removal Method</vt:lpstr>
      <vt:lpstr>Toward Paranormal Statistics</vt:lpstr>
      <vt:lpstr>Toward Paranormal Statistics</vt:lpstr>
      <vt:lpstr>Powerful Generalization</vt:lpstr>
      <vt:lpstr>Fitting a paranormal distribution</vt:lpstr>
      <vt:lpstr>Last Resort?</vt:lpstr>
      <vt:lpstr>PowerPoint Presentation</vt:lpstr>
      <vt:lpstr>Hauntologies</vt:lpstr>
      <vt:lpstr>Crystal Energy Methods</vt:lpstr>
      <vt:lpstr>For K-Optimality, Kabbalah</vt:lpstr>
      <vt:lpstr>Conclusion</vt:lpstr>
      <vt:lpstr>PowerPoint Presentation</vt:lpstr>
      <vt:lpstr>PowerPoint Presentation</vt:lpstr>
      <vt:lpstr>Before we begin</vt:lpstr>
      <vt:lpstr>Review</vt:lpstr>
      <vt:lpstr>We answer positively</vt:lpstr>
      <vt:lpstr>Proof?</vt:lpstr>
      <vt:lpstr>Watertight proof!</vt:lpstr>
      <vt:lpstr>Too good to be true?</vt:lpstr>
      <vt:lpstr>How to Join?</vt:lpstr>
      <vt:lpstr>PowerPoint Presentation</vt:lpstr>
      <vt:lpstr>And now for a sponsored contribution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20</cp:revision>
  <dcterms:created xsi:type="dcterms:W3CDTF">2013-04-01T20:05:00Z</dcterms:created>
  <dcterms:modified xsi:type="dcterms:W3CDTF">2013-04-02T00:18:12Z</dcterms:modified>
</cp:coreProperties>
</file>