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82" r:id="rId2"/>
    <p:sldId id="283" r:id="rId3"/>
    <p:sldId id="284" r:id="rId4"/>
    <p:sldId id="285" r:id="rId5"/>
    <p:sldId id="281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279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  <p:sldId id="272" r:id="rId42"/>
    <p:sldId id="273" r:id="rId43"/>
    <p:sldId id="274" r:id="rId44"/>
    <p:sldId id="275" r:id="rId45"/>
    <p:sldId id="276" r:id="rId46"/>
    <p:sldId id="277" r:id="rId47"/>
    <p:sldId id="278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82" y="-4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51D0C-8DF2-4F2E-90F2-23D1AB121AB6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96CB7-5322-4399-BF5F-B1DEF0844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84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C62E08-1E78-4171-B489-8DFE03C1B206}" type="slidenum">
              <a:rPr lang="en-US"/>
              <a:pPr/>
              <a:t>1</a:t>
            </a:fld>
            <a:endParaRPr lang="en-US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45AADA-5547-4AB4-8CAB-784BB497DE9E}" type="slidenum">
              <a:rPr lang="en-US"/>
              <a:pPr/>
              <a:t>10</a:t>
            </a:fld>
            <a:endParaRPr lang="en-US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C2C706-23EE-4B09-A781-1B9F9B2ED018}" type="slidenum">
              <a:rPr lang="en-US"/>
              <a:pPr/>
              <a:t>11</a:t>
            </a:fld>
            <a:endParaRPr lang="en-US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3D89E8-1F7F-4E74-BE35-D00BE3D23E91}" type="slidenum">
              <a:rPr lang="en-US"/>
              <a:pPr/>
              <a:t>12</a:t>
            </a:fld>
            <a:endParaRPr lang="en-US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1180B2-5961-4E3F-B4B0-CD463D3DF027}" type="slidenum">
              <a:rPr lang="en-US"/>
              <a:pPr/>
              <a:t>13</a:t>
            </a:fld>
            <a:endParaRPr lang="en-US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7304FC-F870-40A7-A8BA-1A969FF8A6C8}" type="slidenum">
              <a:rPr lang="en-US"/>
              <a:pPr/>
              <a:t>14</a:t>
            </a:fld>
            <a:endParaRPr lang="en-US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0C4324-7DE7-4893-A7BE-C3F4DE5EABC0}" type="slidenum">
              <a:rPr lang="en-US"/>
              <a:pPr/>
              <a:t>15</a:t>
            </a:fld>
            <a:endParaRPr lang="en-US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C02A953-BBCD-4A40-8A15-B4A788D5B242}" type="slidenum">
              <a:rPr lang="en-US"/>
              <a:pPr/>
              <a:t>16</a:t>
            </a:fld>
            <a:endParaRPr lang="en-US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6F0577-94DF-4E66-9F5D-E8134677852C}" type="slidenum">
              <a:rPr lang="en-US"/>
              <a:pPr/>
              <a:t>17</a:t>
            </a:fld>
            <a:endParaRPr lang="en-US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00378D6-18FE-44C7-B556-D1C7C8913E4C}" type="slidenum">
              <a:rPr lang="en-US"/>
              <a:pPr/>
              <a:t>18</a:t>
            </a:fld>
            <a:endParaRPr lang="en-US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6AEB3B-4604-4C4C-BD55-1C1026FEA66E}" type="slidenum">
              <a:rPr lang="en-US"/>
              <a:pPr/>
              <a:t>19</a:t>
            </a:fld>
            <a:endParaRPr lang="en-US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823E73-8E86-4AAA-9065-E9049F5E7CA7}" type="slidenum">
              <a:rPr lang="en-US"/>
              <a:pPr/>
              <a:t>2</a:t>
            </a:fld>
            <a:endParaRPr lang="en-US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C29015-7771-419B-AD89-19C578E044D5}" type="slidenum">
              <a:rPr lang="en-US"/>
              <a:pPr/>
              <a:t>20</a:t>
            </a:fld>
            <a:endParaRPr lang="en-US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D4091F-61ED-4200-B643-5182B303A635}" type="slidenum">
              <a:rPr lang="en-US"/>
              <a:pPr/>
              <a:t>21</a:t>
            </a:fld>
            <a:endParaRPr lang="en-US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788E4E-152F-46CD-8EAC-41851DF4E447}" type="slidenum">
              <a:rPr lang="en-US"/>
              <a:pPr/>
              <a:t>22</a:t>
            </a:fld>
            <a:endParaRPr lang="en-US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4DEDC0-443F-48E7-BF76-72F34597ED72}" type="slidenum">
              <a:rPr lang="en-US"/>
              <a:pPr/>
              <a:t>23</a:t>
            </a:fld>
            <a:endParaRPr lang="en-US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8DBF66-377B-4551-8A63-E7730FD5E427}" type="slidenum">
              <a:rPr lang="en-US"/>
              <a:pPr/>
              <a:t>24</a:t>
            </a:fld>
            <a:endParaRPr lang="en-US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B98233-2812-4139-AA9B-E169F9C38F9C}" type="slidenum">
              <a:rPr lang="en-US"/>
              <a:pPr/>
              <a:t>3</a:t>
            </a:fld>
            <a:endParaRPr lang="en-US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275272-BBDF-4061-9686-EF2F9F2A33AF}" type="slidenum">
              <a:rPr lang="en-US"/>
              <a:pPr/>
              <a:t>4</a:t>
            </a:fld>
            <a:endParaRPr lang="en-US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326FBB-E8BD-4289-B58A-8AEB0BB1B90A}" type="slidenum">
              <a:rPr lang="en-US"/>
              <a:pPr/>
              <a:t>5</a:t>
            </a:fld>
            <a:endParaRPr lang="en-US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143E20-A50B-47EA-BE3F-4B148223BDB9}" type="slidenum">
              <a:rPr lang="en-US"/>
              <a:pPr/>
              <a:t>6</a:t>
            </a:fld>
            <a:endParaRPr lang="en-US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83888C-9A3D-402B-836D-78F584D6D33C}" type="slidenum">
              <a:rPr lang="en-US"/>
              <a:pPr/>
              <a:t>7</a:t>
            </a:fld>
            <a:endParaRPr lang="en-US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FDABD4-7C45-45C0-8C2F-B3F408EA5449}" type="slidenum">
              <a:rPr lang="en-US"/>
              <a:pPr/>
              <a:t>8</a:t>
            </a:fld>
            <a:endParaRPr lang="en-US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903F41-8AB3-4D2F-948C-85753710C265}" type="slidenum">
              <a:rPr lang="en-US"/>
              <a:pPr/>
              <a:t>9</a:t>
            </a:fld>
            <a:endParaRPr lang="en-US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B9AA-6B7B-47F5-8B04-0DD2660E174D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1C84-531D-429F-A225-235CB223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27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B9AA-6B7B-47F5-8B04-0DD2660E174D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1C84-531D-429F-A225-235CB223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37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B9AA-6B7B-47F5-8B04-0DD2660E174D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1C84-531D-429F-A225-235CB223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91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97EBC857-56F1-4D27-96D1-DA1E06662F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90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B9AA-6B7B-47F5-8B04-0DD2660E174D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1C84-531D-429F-A225-235CB223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96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B9AA-6B7B-47F5-8B04-0DD2660E174D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1C84-531D-429F-A225-235CB223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4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B9AA-6B7B-47F5-8B04-0DD2660E174D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1C84-531D-429F-A225-235CB223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67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B9AA-6B7B-47F5-8B04-0DD2660E174D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1C84-531D-429F-A225-235CB223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46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B9AA-6B7B-47F5-8B04-0DD2660E174D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1C84-531D-429F-A225-235CB223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4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B9AA-6B7B-47F5-8B04-0DD2660E174D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1C84-531D-429F-A225-235CB223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23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B9AA-6B7B-47F5-8B04-0DD2660E174D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1C84-531D-429F-A225-235CB223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B9AA-6B7B-47F5-8B04-0DD2660E174D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1C84-531D-429F-A225-235CB223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53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DB9AA-6B7B-47F5-8B04-0DD2660E174D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21C84-531D-429F-A225-235CB223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3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2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5" Type="http://schemas.microsoft.com/office/2007/relationships/media" Target="../media/media3.wmv"/><Relationship Id="rId10" Type="http://schemas.openxmlformats.org/officeDocument/2006/relationships/image" Target="../media/image50.png"/><Relationship Id="rId4" Type="http://schemas.openxmlformats.org/officeDocument/2006/relationships/video" Target="../media/media2.wmv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5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video" Target="../media/media6.wmv"/><Relationship Id="rId5" Type="http://schemas.microsoft.com/office/2007/relationships/media" Target="../media/media6.wmv"/><Relationship Id="rId10" Type="http://schemas.openxmlformats.org/officeDocument/2006/relationships/image" Target="../media/image53.png"/><Relationship Id="rId4" Type="http://schemas.openxmlformats.org/officeDocument/2006/relationships/video" Target="../media/media5.wmv"/><Relationship Id="rId9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Our Lab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920" y="2736287"/>
            <a:ext cx="1500480" cy="165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120" y="2736287"/>
            <a:ext cx="1244160" cy="165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21" y="2736287"/>
            <a:ext cx="1103040" cy="165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185920" y="1455994"/>
            <a:ext cx="4811040" cy="61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403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/>
            <a:r>
              <a:rPr lang="en-US" sz="4400">
                <a:solidFill>
                  <a:srgbClr val="663300"/>
                </a:solidFill>
              </a:rPr>
              <a:t>CHOCOLATE Lab 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741120" y="4429905"/>
            <a:ext cx="1244160" cy="54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/>
            <a:r>
              <a:rPr lang="en-US"/>
              <a:t>Daniel</a:t>
            </a:r>
          </a:p>
          <a:p>
            <a:pPr algn="ctr"/>
            <a:r>
              <a:rPr lang="en-US"/>
              <a:t>Maturana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2524321" y="4429905"/>
            <a:ext cx="1078560" cy="54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/>
            <a:r>
              <a:rPr lang="en-US"/>
              <a:t>David</a:t>
            </a:r>
          </a:p>
          <a:p>
            <a:pPr algn="ctr"/>
            <a:r>
              <a:rPr lang="en-US"/>
              <a:t>Fouhey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2337121" y="2242316"/>
            <a:ext cx="4230720" cy="4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664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/>
            <a:r>
              <a:rPr lang="en-US" sz="2900" dirty="0"/>
              <a:t>Co </a:t>
            </a:r>
            <a:r>
              <a:rPr lang="en-US" sz="2900" dirty="0" smtClean="0"/>
              <a:t>PIs</a:t>
            </a:r>
            <a:endParaRPr lang="en-US" sz="2900" dirty="0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5065920" y="4431346"/>
            <a:ext cx="1500480" cy="54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/>
            <a:r>
              <a:rPr lang="en-US"/>
              <a:t>Ruffus</a:t>
            </a:r>
          </a:p>
          <a:p>
            <a:pPr algn="ctr"/>
            <a:r>
              <a:rPr lang="en-US"/>
              <a:t>von Woofles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3405601" y="5230597"/>
            <a:ext cx="1316160" cy="39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2200" b="1" u="sng"/>
              <a:t>O</a:t>
            </a:r>
            <a:r>
              <a:rPr lang="en-US" sz="2200"/>
              <a:t>bjective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502561" y="5230597"/>
            <a:ext cx="1990080" cy="39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2200" b="1" u="sng"/>
              <a:t>C</a:t>
            </a:r>
            <a:r>
              <a:rPr lang="en-US" sz="2200"/>
              <a:t>omputational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2436481" y="5230597"/>
            <a:ext cx="1052640" cy="39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2200" b="1" u="sng"/>
              <a:t>H</a:t>
            </a:r>
            <a:r>
              <a:rPr lang="en-US" sz="2200"/>
              <a:t>olistic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4664160" y="5230597"/>
            <a:ext cx="1653120" cy="39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2200" b="1" u="sng"/>
              <a:t>C</a:t>
            </a:r>
            <a:r>
              <a:rPr lang="en-US" sz="2200"/>
              <a:t>ooperative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6226560" y="5230597"/>
            <a:ext cx="1224000" cy="39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2200" b="1" u="sng"/>
              <a:t>O</a:t>
            </a:r>
            <a:r>
              <a:rPr lang="en-US" sz="2200"/>
              <a:t>riented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7387200" y="5230597"/>
            <a:ext cx="1252800" cy="39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2200" b="1" u="sng"/>
              <a:t>L</a:t>
            </a:r>
            <a:r>
              <a:rPr lang="en-US" sz="2200"/>
              <a:t>earning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2705760" y="5620879"/>
            <a:ext cx="1146240" cy="3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2200" b="1" u="sng"/>
              <a:t>A</a:t>
            </a:r>
            <a:r>
              <a:rPr lang="en-US" sz="2200"/>
              <a:t>rtificial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3777121" y="5620879"/>
            <a:ext cx="1569600" cy="3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2200" b="1" u="sng"/>
              <a:t>T</a:t>
            </a:r>
            <a:r>
              <a:rPr lang="en-US" sz="2200"/>
              <a:t>echnology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5338080" y="5620879"/>
            <a:ext cx="1100160" cy="3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2200" b="1" u="sng"/>
              <a:t>E</a:t>
            </a:r>
            <a:r>
              <a:rPr lang="en-US" sz="2200"/>
              <a:t>xperts</a:t>
            </a:r>
          </a:p>
        </p:txBody>
      </p:sp>
    </p:spTree>
    <p:extLst>
      <p:ext uri="{BB962C8B-B14F-4D97-AF65-F5344CB8AC3E}">
        <p14:creationId xmlns:p14="http://schemas.microsoft.com/office/powerpoint/2010/main" val="1778854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Minimum Regret Online Learning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5" t="14334" r="26218" b="22205"/>
          <a:stretch>
            <a:fillRect/>
          </a:stretch>
        </p:blipFill>
        <p:spPr bwMode="auto">
          <a:xfrm>
            <a:off x="745920" y="3733800"/>
            <a:ext cx="3792960" cy="277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805" t="14334" r="26218" b="222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3977698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Online framework: Only one pass over the data.</a:t>
            </a:r>
          </a:p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b="1"/>
              <a:t>Minimum regret:</a:t>
            </a:r>
            <a:r>
              <a:rPr lang="en-US"/>
              <a:t> Do as best as we could've possibly done in hindsight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622" y="4225025"/>
            <a:ext cx="2312640" cy="231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9175"/>
            <a:ext cx="3911040" cy="290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9820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Standard approach: Randomized</a:t>
            </a:r>
            <a:br>
              <a:rPr lang="en-US"/>
            </a:br>
            <a:r>
              <a:rPr lang="en-US"/>
              <a:t>Weighted Majority (RWM)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80" y="1828992"/>
            <a:ext cx="6228000" cy="397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5019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Standard approach: Randomized</a:t>
            </a:r>
            <a:br>
              <a:rPr lang="en-US"/>
            </a:br>
            <a:r>
              <a:rPr lang="en-US"/>
              <a:t>Weighted Majority (RWM)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80" y="1828992"/>
            <a:ext cx="6228000" cy="397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157121" y="6052956"/>
            <a:ext cx="5971680" cy="4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616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2400" b="1"/>
              <a:t>Regret asymptotically tends to 0</a:t>
            </a:r>
          </a:p>
        </p:txBody>
      </p:sp>
    </p:spTree>
    <p:extLst>
      <p:ext uri="{BB962C8B-B14F-4D97-AF65-F5344CB8AC3E}">
        <p14:creationId xmlns:p14="http://schemas.microsoft.com/office/powerpoint/2010/main" val="569663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Our approach: Stochastic Weighted Aggregation</a:t>
            </a: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157121" y="6052956"/>
            <a:ext cx="5971680" cy="4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616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2400" b="1"/>
              <a:t>Regret asymptotically tends to 0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601" y="2073818"/>
            <a:ext cx="6014880" cy="352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583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81" y="331235"/>
            <a:ext cx="8485920" cy="629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3557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Our approach: Stochastic Weighted Aggregation</a:t>
            </a: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157121" y="6052956"/>
            <a:ext cx="5971680" cy="4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616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2400" b="1"/>
              <a:t>Regret is instantaneously 0!!!!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60" y="1990289"/>
            <a:ext cx="6049440" cy="370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6437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440" y="995145"/>
            <a:ext cx="4201920" cy="580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Generalization To Convex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9"/>
            <a:ext cx="8085600" cy="4526396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Total Regret = 0</a:t>
            </a:r>
          </a:p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For t = 1, …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Take Action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Compute Loss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Take Subgradient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Convex Reproject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Total Regret += Regret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167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440" y="995145"/>
            <a:ext cx="4201920" cy="580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Generalization To Convex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9"/>
            <a:ext cx="8085600" cy="4526396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Total Regret = 0</a:t>
            </a:r>
          </a:p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For t = 1, …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Take Action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Compute Loss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Take </a:t>
            </a:r>
            <a:r>
              <a:rPr lang="en-US" b="1">
                <a:solidFill>
                  <a:srgbClr val="FF0000"/>
                </a:solidFill>
              </a:rPr>
              <a:t>Subgradient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Convex </a:t>
            </a:r>
            <a:r>
              <a:rPr lang="en-US" b="1">
                <a:solidFill>
                  <a:srgbClr val="0000FF"/>
                </a:solidFill>
              </a:rPr>
              <a:t>Reproject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Total Regret += Regret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312800" y="3567255"/>
            <a:ext cx="2903040" cy="44932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632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2500" b="1">
                <a:solidFill>
                  <a:srgbClr val="FF0000"/>
                </a:solidFill>
              </a:rPr>
              <a:t>SUBGRADIENT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690241" y="4147636"/>
            <a:ext cx="2452320" cy="44932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63220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2500" b="1">
                <a:solidFill>
                  <a:srgbClr val="0000FF"/>
                </a:solidFill>
              </a:rPr>
              <a:t>REPROJECT</a:t>
            </a:r>
          </a:p>
        </p:txBody>
      </p:sp>
    </p:spTree>
    <p:extLst>
      <p:ext uri="{BB962C8B-B14F-4D97-AF65-F5344CB8AC3E}">
        <p14:creationId xmlns:p14="http://schemas.microsoft.com/office/powerpoint/2010/main" val="6610541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How to Apply? #enlightened</a:t>
            </a:r>
          </a:p>
        </p:txBody>
      </p:sp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1078560" y="1724350"/>
            <a:ext cx="2131200" cy="1515039"/>
            <a:chOff x="749" y="1158"/>
            <a:chExt cx="1480" cy="1052"/>
          </a:xfrm>
        </p:grpSpPr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0" b="8919"/>
            <a:stretch>
              <a:fillRect/>
            </a:stretch>
          </p:blipFill>
          <p:spPr bwMode="auto">
            <a:xfrm>
              <a:off x="749" y="1158"/>
              <a:ext cx="1480" cy="1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9410" b="891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441" y="1722421"/>
            <a:ext cx="601920" cy="802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03"/>
          <a:stretch>
            <a:fillRect/>
          </a:stretch>
        </p:blipFill>
        <p:spPr bwMode="auto">
          <a:xfrm>
            <a:off x="2220480" y="2469860"/>
            <a:ext cx="934560" cy="63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4700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640801" y="1274534"/>
            <a:ext cx="2986560" cy="47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648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/>
            <a:r>
              <a:rPr lang="en-US" sz="2700" b="1"/>
              <a:t>“Real World”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724320" y="3218739"/>
            <a:ext cx="3068640" cy="54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/>
              <a:t>Subgradient = Subgradient</a:t>
            </a:r>
          </a:p>
          <a:p>
            <a:r>
              <a:rPr lang="en-US"/>
              <a:t>Convex Proj. = Convex Proj.</a:t>
            </a:r>
          </a:p>
        </p:txBody>
      </p:sp>
      <p:grpSp>
        <p:nvGrpSpPr>
          <p:cNvPr id="20488" name="Group 8"/>
          <p:cNvGrpSpPr>
            <a:grpSpLocks/>
          </p:cNvGrpSpPr>
          <p:nvPr/>
        </p:nvGrpSpPr>
        <p:grpSpPr bwMode="auto">
          <a:xfrm>
            <a:off x="5225761" y="1250051"/>
            <a:ext cx="3067200" cy="2515945"/>
            <a:chOff x="3629" y="868"/>
            <a:chExt cx="2130" cy="1747"/>
          </a:xfrm>
        </p:grpSpPr>
        <p:sp>
          <p:nvSpPr>
            <p:cNvPr id="20489" name="Text Box 9"/>
            <p:cNvSpPr txBox="1">
              <a:spLocks noChangeArrowheads="1"/>
            </p:cNvSpPr>
            <p:nvPr/>
          </p:nvSpPr>
          <p:spPr bwMode="auto">
            <a:xfrm>
              <a:off x="3629" y="868"/>
              <a:ext cx="1727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71460" rIns="90000" bIns="45000"/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algn="ctr"/>
              <a:r>
                <a:rPr lang="en-US" sz="2700"/>
                <a:t>Facebook</a:t>
              </a:r>
            </a:p>
          </p:txBody>
        </p:sp>
        <p:pic>
          <p:nvPicPr>
            <p:cNvPr id="20490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" y="1175"/>
              <a:ext cx="1500" cy="1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491" name="Text Box 11"/>
            <p:cNvSpPr txBox="1">
              <a:spLocks noChangeArrowheads="1"/>
            </p:cNvSpPr>
            <p:nvPr/>
          </p:nvSpPr>
          <p:spPr bwMode="auto">
            <a:xfrm>
              <a:off x="3629" y="2235"/>
              <a:ext cx="2130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r>
                <a:rPr lang="en-US"/>
                <a:t>Subgradient = Like</a:t>
              </a:r>
            </a:p>
            <a:p>
              <a:r>
                <a:rPr lang="en-US"/>
                <a:t>Convex Proj. = Comment</a:t>
              </a:r>
            </a:p>
          </p:txBody>
        </p:sp>
      </p:grpSp>
      <p:grpSp>
        <p:nvGrpSpPr>
          <p:cNvPr id="20492" name="Group 12"/>
          <p:cNvGrpSpPr>
            <a:grpSpLocks/>
          </p:cNvGrpSpPr>
          <p:nvPr/>
        </p:nvGrpSpPr>
        <p:grpSpPr bwMode="auto">
          <a:xfrm>
            <a:off x="872641" y="3816401"/>
            <a:ext cx="2774880" cy="2731967"/>
            <a:chOff x="606" y="2650"/>
            <a:chExt cx="1927" cy="1897"/>
          </a:xfrm>
        </p:grpSpPr>
        <p:pic>
          <p:nvPicPr>
            <p:cNvPr id="20493" name="Picture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" y="2961"/>
              <a:ext cx="1911" cy="1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494" name="Text Box 14"/>
            <p:cNvSpPr txBox="1">
              <a:spLocks noChangeArrowheads="1"/>
            </p:cNvSpPr>
            <p:nvPr/>
          </p:nvSpPr>
          <p:spPr bwMode="auto">
            <a:xfrm>
              <a:off x="634" y="2650"/>
              <a:ext cx="1884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71460" rIns="90000" bIns="450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algn="ctr"/>
              <a:r>
                <a:rPr lang="en-US" sz="2700"/>
                <a:t>Twitter</a:t>
              </a:r>
            </a:p>
          </p:txBody>
        </p:sp>
        <p:sp>
          <p:nvSpPr>
            <p:cNvPr id="20495" name="Text Box 15"/>
            <p:cNvSpPr txBox="1">
              <a:spLocks noChangeArrowheads="1"/>
            </p:cNvSpPr>
            <p:nvPr/>
          </p:nvSpPr>
          <p:spPr bwMode="auto">
            <a:xfrm>
              <a:off x="634" y="4168"/>
              <a:ext cx="1900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r>
                <a:rPr lang="en-US"/>
                <a:t>Subgradient = Retweet</a:t>
              </a:r>
            </a:p>
            <a:p>
              <a:r>
                <a:rPr lang="en-US"/>
                <a:t>Convex Proj. = Reply</a:t>
              </a:r>
            </a:p>
          </p:txBody>
        </p:sp>
      </p:grpSp>
      <p:grpSp>
        <p:nvGrpSpPr>
          <p:cNvPr id="20496" name="Group 16"/>
          <p:cNvGrpSpPr>
            <a:grpSpLocks/>
          </p:cNvGrpSpPr>
          <p:nvPr/>
        </p:nvGrpSpPr>
        <p:grpSpPr bwMode="auto">
          <a:xfrm>
            <a:off x="5081761" y="3763116"/>
            <a:ext cx="2796480" cy="2785252"/>
            <a:chOff x="3529" y="2613"/>
            <a:chExt cx="1942" cy="1934"/>
          </a:xfrm>
        </p:grpSpPr>
        <p:pic>
          <p:nvPicPr>
            <p:cNvPr id="20497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88"/>
            <a:stretch>
              <a:fillRect/>
            </a:stretch>
          </p:blipFill>
          <p:spPr bwMode="auto">
            <a:xfrm>
              <a:off x="3571" y="2916"/>
              <a:ext cx="1823" cy="1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r="2398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498" name="Text Box 18"/>
            <p:cNvSpPr txBox="1">
              <a:spLocks noChangeArrowheads="1"/>
            </p:cNvSpPr>
            <p:nvPr/>
          </p:nvSpPr>
          <p:spPr bwMode="auto">
            <a:xfrm>
              <a:off x="3529" y="2613"/>
              <a:ext cx="1884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71460" rIns="90000" bIns="450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algn="ctr"/>
              <a:r>
                <a:rPr lang="en-US" sz="2700"/>
                <a:t>Reddit</a:t>
              </a:r>
            </a:p>
          </p:txBody>
        </p:sp>
        <p:sp>
          <p:nvSpPr>
            <p:cNvPr id="20499" name="Text Box 19"/>
            <p:cNvSpPr txBox="1">
              <a:spLocks noChangeArrowheads="1"/>
            </p:cNvSpPr>
            <p:nvPr/>
          </p:nvSpPr>
          <p:spPr bwMode="auto">
            <a:xfrm>
              <a:off x="3571" y="4168"/>
              <a:ext cx="1900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r>
                <a:rPr lang="en-US"/>
                <a:t>Subgradient = Upvote</a:t>
              </a:r>
            </a:p>
            <a:p>
              <a:r>
                <a:rPr lang="en-US"/>
                <a:t>Convex Proj. = Comment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2193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Another approach #swag #QP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Convex Programming – don't need quadratic programming techniques to solve SVM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680" y="2901905"/>
            <a:ext cx="4063680" cy="301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60" y="2897585"/>
            <a:ext cx="3421440" cy="3074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752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1" y="1264453"/>
            <a:ext cx="8183520" cy="462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Plug: The Kardashian Kernel</a:t>
            </a:r>
            <a:br>
              <a:rPr lang="en-US"/>
            </a:br>
            <a:r>
              <a:rPr lang="en-US"/>
              <a:t>(SIGBOVIK 2012)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80321" y="5557544"/>
            <a:ext cx="8228160" cy="11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163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Head-to-Head Comparison</a:t>
            </a:r>
            <a:br>
              <a:rPr lang="en-US"/>
            </a:br>
            <a:r>
              <a:rPr lang="en-US"/>
              <a:t>SWAG QP Solver vs. QP Solver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80" y="2654200"/>
            <a:ext cx="2118240" cy="28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361" y="2654200"/>
            <a:ext cx="2652480" cy="281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70080" y="5479776"/>
            <a:ext cx="2118240" cy="4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664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/>
            <a:r>
              <a:rPr lang="en-US" sz="2900"/>
              <a:t>4 Loko</a:t>
            </a: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t="5998" r="8983" b="8871"/>
          <a:stretch>
            <a:fillRect/>
          </a:stretch>
        </p:blipFill>
        <p:spPr bwMode="auto">
          <a:xfrm>
            <a:off x="2488320" y="2654200"/>
            <a:ext cx="3588480" cy="273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850" t="5998" r="8983" b="88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6304321" y="5479776"/>
            <a:ext cx="2653920" cy="4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664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/>
            <a:r>
              <a:rPr lang="en-US" sz="2900"/>
              <a:t>LOQO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6137281" y="5890219"/>
            <a:ext cx="265392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/>
            <a:r>
              <a:rPr lang="en-US"/>
              <a:t>Vanderbei et al. '99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31200" y="5890219"/>
            <a:ext cx="215712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/>
            <a:r>
              <a:rPr lang="en-US"/>
              <a:t>Phusion et al. '05</a:t>
            </a:r>
          </a:p>
        </p:txBody>
      </p:sp>
    </p:spTree>
    <p:extLst>
      <p:ext uri="{BB962C8B-B14F-4D97-AF65-F5344CB8AC3E}">
        <p14:creationId xmlns:p14="http://schemas.microsoft.com/office/powerpoint/2010/main" val="9388963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A Bayesian Comparison</a:t>
            </a:r>
          </a:p>
        </p:txBody>
      </p:sp>
      <p:graphicFrame>
        <p:nvGraphicFramePr>
          <p:cNvPr id="23554" name="Group 2"/>
          <p:cNvGraphicFramePr>
            <a:graphicFrameLocks noGrp="1"/>
          </p:cNvGraphicFramePr>
          <p:nvPr/>
        </p:nvGraphicFramePr>
        <p:xfrm>
          <a:off x="331200" y="2076698"/>
          <a:ext cx="8543520" cy="1677776"/>
        </p:xfrm>
        <a:graphic>
          <a:graphicData uri="http://schemas.openxmlformats.org/drawingml/2006/table">
            <a:tbl>
              <a:tblPr/>
              <a:tblGrid>
                <a:gridCol w="1069920"/>
                <a:gridCol w="1244160"/>
                <a:gridCol w="1244160"/>
                <a:gridCol w="1245600"/>
                <a:gridCol w="1280160"/>
                <a:gridCol w="1209600"/>
                <a:gridCol w="1249920"/>
              </a:tblGrid>
              <a:tr h="71575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0" marR="0" marT="14402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Solves QPs</a:t>
                      </a:r>
                    </a:p>
                  </a:txBody>
                  <a:tcPr marL="0" marR="0" marT="19203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Refresh-ing</a:t>
                      </a:r>
                    </a:p>
                  </a:txBody>
                  <a:tcPr marL="0" marR="0" marT="19203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SWAG</a:t>
                      </a:r>
                    </a:p>
                  </a:txBody>
                  <a:tcPr marL="0" marR="0" marT="19203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# States Banned</a:t>
                      </a:r>
                    </a:p>
                  </a:txBody>
                  <a:tcPr marL="0" marR="0" marT="19203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% Alcohol</a:t>
                      </a:r>
                    </a:p>
                  </a:txBody>
                  <a:tcPr marL="0" marR="0" marT="19203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# LOKOs</a:t>
                      </a:r>
                    </a:p>
                  </a:txBody>
                  <a:tcPr marL="0" marR="0" marT="19203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8101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4 LOKO</a:t>
                      </a:r>
                    </a:p>
                  </a:txBody>
                  <a:tcPr marL="0" marR="0" marT="14402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 </a:t>
                      </a: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NO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YES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YES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4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12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4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8101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LOQO</a:t>
                      </a:r>
                    </a:p>
                  </a:txBody>
                  <a:tcPr marL="0" marR="0" marT="14402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YES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NO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NO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2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0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04256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A Bayesian Comparison</a:t>
            </a:r>
          </a:p>
        </p:txBody>
      </p:sp>
      <p:graphicFrame>
        <p:nvGraphicFramePr>
          <p:cNvPr id="24578" name="Group 2"/>
          <p:cNvGraphicFramePr>
            <a:graphicFrameLocks noGrp="1"/>
          </p:cNvGraphicFramePr>
          <p:nvPr/>
        </p:nvGraphicFramePr>
        <p:xfrm>
          <a:off x="331200" y="2076698"/>
          <a:ext cx="8543520" cy="1677776"/>
        </p:xfrm>
        <a:graphic>
          <a:graphicData uri="http://schemas.openxmlformats.org/drawingml/2006/table">
            <a:tbl>
              <a:tblPr/>
              <a:tblGrid>
                <a:gridCol w="1069920"/>
                <a:gridCol w="1244160"/>
                <a:gridCol w="1244160"/>
                <a:gridCol w="1245600"/>
                <a:gridCol w="1280160"/>
                <a:gridCol w="1209600"/>
                <a:gridCol w="1249920"/>
              </a:tblGrid>
              <a:tr h="71575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0" marR="0" marT="14402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Solves QPs</a:t>
                      </a:r>
                    </a:p>
                  </a:txBody>
                  <a:tcPr marL="0" marR="0" marT="19203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Refresh-ing</a:t>
                      </a:r>
                    </a:p>
                  </a:txBody>
                  <a:tcPr marL="0" marR="0" marT="19203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SWAG</a:t>
                      </a:r>
                    </a:p>
                  </a:txBody>
                  <a:tcPr marL="0" marR="0" marT="19203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# States Banned</a:t>
                      </a:r>
                    </a:p>
                  </a:txBody>
                  <a:tcPr marL="0" marR="0" marT="19203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% Alcohol</a:t>
                      </a:r>
                    </a:p>
                  </a:txBody>
                  <a:tcPr marL="0" marR="0" marT="19203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# LOKOs</a:t>
                      </a:r>
                    </a:p>
                  </a:txBody>
                  <a:tcPr marL="0" marR="0" marT="19203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8101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4 LOKO</a:t>
                      </a:r>
                    </a:p>
                  </a:txBody>
                  <a:tcPr marL="0" marR="0" marT="14402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 </a:t>
                      </a: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NO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YES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YES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4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12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4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8101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LOQO</a:t>
                      </a:r>
                    </a:p>
                  </a:txBody>
                  <a:tcPr marL="0" marR="0" marT="14402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YES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NO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NO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2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0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pic>
        <p:nvPicPr>
          <p:cNvPr id="24600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" y="4451508"/>
            <a:ext cx="1442880" cy="157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601" name="Oval 25"/>
          <p:cNvSpPr>
            <a:spLocks noChangeArrowheads="1"/>
          </p:cNvSpPr>
          <p:nvPr/>
        </p:nvSpPr>
        <p:spPr bwMode="auto">
          <a:xfrm>
            <a:off x="1990081" y="4974283"/>
            <a:ext cx="338400" cy="169938"/>
          </a:xfrm>
          <a:prstGeom prst="ellipse">
            <a:avLst/>
          </a:prstGeom>
          <a:solidFill>
            <a:srgbClr val="CFE7E5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4602" name="Oval 26"/>
          <p:cNvSpPr>
            <a:spLocks noChangeArrowheads="1"/>
          </p:cNvSpPr>
          <p:nvPr/>
        </p:nvSpPr>
        <p:spPr bwMode="auto">
          <a:xfrm>
            <a:off x="2073600" y="4645928"/>
            <a:ext cx="498240" cy="249147"/>
          </a:xfrm>
          <a:prstGeom prst="ellipse">
            <a:avLst/>
          </a:prstGeom>
          <a:solidFill>
            <a:srgbClr val="CFE7E5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4603" name="Oval 27"/>
          <p:cNvSpPr>
            <a:spLocks noChangeArrowheads="1"/>
          </p:cNvSpPr>
          <p:nvPr/>
        </p:nvSpPr>
        <p:spPr bwMode="auto">
          <a:xfrm>
            <a:off x="1900800" y="5183105"/>
            <a:ext cx="172800" cy="86409"/>
          </a:xfrm>
          <a:prstGeom prst="ellipse">
            <a:avLst/>
          </a:prstGeom>
          <a:solidFill>
            <a:srgbClr val="CFE7E5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4604" name="Oval 28"/>
          <p:cNvSpPr>
            <a:spLocks noChangeArrowheads="1"/>
          </p:cNvSpPr>
          <p:nvPr/>
        </p:nvSpPr>
        <p:spPr bwMode="auto">
          <a:xfrm>
            <a:off x="2653921" y="3894169"/>
            <a:ext cx="3152160" cy="2160227"/>
          </a:xfrm>
          <a:prstGeom prst="ellipse">
            <a:avLst/>
          </a:prstGeom>
          <a:solidFill>
            <a:srgbClr val="CFE7E5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0821" rIns="81639" bIns="40820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en-US" sz="2300" b="1">
              <a:solidFill>
                <a:srgbClr val="000000"/>
              </a:solidFill>
              <a:ea typeface="WenQuanYi Micro Hei" charset="0"/>
              <a:cs typeface="WenQuanYi Micro Hei" charset="0"/>
            </a:endParaRP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2300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Use ~Max-Ent Prior~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2300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All categories 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2300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equally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2300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important.</a:t>
            </a: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249121" y="6055837"/>
            <a:ext cx="190800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/>
              <a:t>Le Me, A Bayesian</a:t>
            </a:r>
          </a:p>
        </p:txBody>
      </p:sp>
    </p:spTree>
    <p:extLst>
      <p:ext uri="{BB962C8B-B14F-4D97-AF65-F5344CB8AC3E}">
        <p14:creationId xmlns:p14="http://schemas.microsoft.com/office/powerpoint/2010/main" val="1318038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A Bayesian Comparison</a:t>
            </a:r>
          </a:p>
        </p:txBody>
      </p:sp>
      <p:graphicFrame>
        <p:nvGraphicFramePr>
          <p:cNvPr id="25602" name="Group 2"/>
          <p:cNvGraphicFramePr>
            <a:graphicFrameLocks noGrp="1"/>
          </p:cNvGraphicFramePr>
          <p:nvPr/>
        </p:nvGraphicFramePr>
        <p:xfrm>
          <a:off x="331200" y="2076698"/>
          <a:ext cx="8543520" cy="1677776"/>
        </p:xfrm>
        <a:graphic>
          <a:graphicData uri="http://schemas.openxmlformats.org/drawingml/2006/table">
            <a:tbl>
              <a:tblPr/>
              <a:tblGrid>
                <a:gridCol w="1069920"/>
                <a:gridCol w="1244160"/>
                <a:gridCol w="1244160"/>
                <a:gridCol w="1245600"/>
                <a:gridCol w="1280160"/>
                <a:gridCol w="1209600"/>
                <a:gridCol w="1249920"/>
              </a:tblGrid>
              <a:tr h="71575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0" marR="0" marT="14402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Solves QPs</a:t>
                      </a:r>
                    </a:p>
                  </a:txBody>
                  <a:tcPr marL="0" marR="0" marT="19203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Refresh-ing</a:t>
                      </a:r>
                    </a:p>
                  </a:txBody>
                  <a:tcPr marL="0" marR="0" marT="19203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SWAG</a:t>
                      </a:r>
                    </a:p>
                  </a:txBody>
                  <a:tcPr marL="0" marR="0" marT="19203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# States Banned</a:t>
                      </a:r>
                    </a:p>
                  </a:txBody>
                  <a:tcPr marL="0" marR="0" marT="19203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% Alcohol</a:t>
                      </a:r>
                    </a:p>
                  </a:txBody>
                  <a:tcPr marL="0" marR="0" marT="19203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# LOKOs</a:t>
                      </a:r>
                    </a:p>
                  </a:txBody>
                  <a:tcPr marL="0" marR="0" marT="19203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8101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4 LOKO</a:t>
                      </a:r>
                    </a:p>
                  </a:txBody>
                  <a:tcPr marL="0" marR="0" marT="14402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 </a:t>
                      </a: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NO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YES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YES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4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12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4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8101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LOQO</a:t>
                      </a:r>
                    </a:p>
                  </a:txBody>
                  <a:tcPr marL="0" marR="0" marT="14402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YES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NO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NO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2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0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27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WenQuanYi Micro Hei" charset="0"/>
                          <a:cs typeface="WenQuanYi Micro Hei" charset="0"/>
                        </a:rPr>
                        <a:t>1</a:t>
                      </a:r>
                    </a:p>
                  </a:txBody>
                  <a:tcPr marL="0" marR="0" marT="2400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pic>
        <p:nvPicPr>
          <p:cNvPr id="25624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" y="4451508"/>
            <a:ext cx="1442880" cy="157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25" name="Oval 25"/>
          <p:cNvSpPr>
            <a:spLocks noChangeArrowheads="1"/>
          </p:cNvSpPr>
          <p:nvPr/>
        </p:nvSpPr>
        <p:spPr bwMode="auto">
          <a:xfrm>
            <a:off x="1990081" y="4974283"/>
            <a:ext cx="338400" cy="169938"/>
          </a:xfrm>
          <a:prstGeom prst="ellipse">
            <a:avLst/>
          </a:prstGeom>
          <a:solidFill>
            <a:srgbClr val="CFE7E5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5626" name="Oval 26"/>
          <p:cNvSpPr>
            <a:spLocks noChangeArrowheads="1"/>
          </p:cNvSpPr>
          <p:nvPr/>
        </p:nvSpPr>
        <p:spPr bwMode="auto">
          <a:xfrm>
            <a:off x="2073600" y="4645928"/>
            <a:ext cx="498240" cy="249147"/>
          </a:xfrm>
          <a:prstGeom prst="ellipse">
            <a:avLst/>
          </a:prstGeom>
          <a:solidFill>
            <a:srgbClr val="CFE7E5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5627" name="Oval 27"/>
          <p:cNvSpPr>
            <a:spLocks noChangeArrowheads="1"/>
          </p:cNvSpPr>
          <p:nvPr/>
        </p:nvSpPr>
        <p:spPr bwMode="auto">
          <a:xfrm>
            <a:off x="1900800" y="5183105"/>
            <a:ext cx="172800" cy="86409"/>
          </a:xfrm>
          <a:prstGeom prst="ellipse">
            <a:avLst/>
          </a:prstGeom>
          <a:solidFill>
            <a:srgbClr val="CFE7E5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5628" name="Oval 28"/>
          <p:cNvSpPr>
            <a:spLocks noChangeArrowheads="1"/>
          </p:cNvSpPr>
          <p:nvPr/>
        </p:nvSpPr>
        <p:spPr bwMode="auto">
          <a:xfrm>
            <a:off x="2653921" y="3894169"/>
            <a:ext cx="3152160" cy="2160227"/>
          </a:xfrm>
          <a:prstGeom prst="ellipse">
            <a:avLst/>
          </a:prstGeom>
          <a:solidFill>
            <a:srgbClr val="CFE7E5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0821" rIns="81639" bIns="40820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en-US" sz="2300" b="1">
              <a:solidFill>
                <a:srgbClr val="000000"/>
              </a:solidFill>
              <a:ea typeface="WenQuanYi Micro Hei" charset="0"/>
              <a:cs typeface="WenQuanYi Micro Hei" charset="0"/>
            </a:endParaRP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2300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Use ~Max-Ent Prior~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2300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All categories 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2300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equally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2300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important.</a:t>
            </a:r>
          </a:p>
        </p:txBody>
      </p:sp>
      <p:pic>
        <p:nvPicPr>
          <p:cNvPr id="25629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520" y="3812081"/>
            <a:ext cx="1683360" cy="224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30" name="Text Box 30"/>
          <p:cNvSpPr txBox="1">
            <a:spLocks noChangeArrowheads="1"/>
          </p:cNvSpPr>
          <p:nvPr/>
        </p:nvSpPr>
        <p:spPr bwMode="auto">
          <a:xfrm>
            <a:off x="6635520" y="6137925"/>
            <a:ext cx="165888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/>
            <a:r>
              <a:rPr lang="en-US"/>
              <a:t>Winner!</a:t>
            </a:r>
          </a:p>
        </p:txBody>
      </p:sp>
      <p:sp>
        <p:nvSpPr>
          <p:cNvPr id="25631" name="Text Box 31"/>
          <p:cNvSpPr txBox="1">
            <a:spLocks noChangeArrowheads="1"/>
          </p:cNvSpPr>
          <p:nvPr/>
        </p:nvSpPr>
        <p:spPr bwMode="auto">
          <a:xfrm>
            <a:off x="249121" y="6055837"/>
            <a:ext cx="190800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/>
              <a:t>Le Me, A Bayesian</a:t>
            </a:r>
          </a:p>
        </p:txBody>
      </p:sp>
    </p:spTree>
    <p:extLst>
      <p:ext uri="{BB962C8B-B14F-4D97-AF65-F5344CB8AC3E}">
        <p14:creationId xmlns:p14="http://schemas.microsoft.com/office/powerpoint/2010/main" val="26291846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~~thx lol~~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281" y="1575525"/>
            <a:ext cx="6096960" cy="434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322720" y="5190306"/>
            <a:ext cx="5142240" cy="6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79222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4400"/>
              <a:t>#SWAGSPACE</a:t>
            </a:r>
          </a:p>
        </p:txBody>
      </p:sp>
    </p:spTree>
    <p:extLst>
      <p:ext uri="{BB962C8B-B14F-4D97-AF65-F5344CB8AC3E}">
        <p14:creationId xmlns:p14="http://schemas.microsoft.com/office/powerpoint/2010/main" val="4286661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2773482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>
                    <a:lumMod val="75000"/>
                  </a:schemeClr>
                </a:solidFill>
              </a:rPr>
              <a:t>Before: </a:t>
            </a:r>
            <a:r>
              <a:rPr lang="en-US" sz="3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3000" dirty="0" smtClean="0">
                <a:solidFill>
                  <a:schemeClr val="bg1">
                    <a:lumMod val="75000"/>
                  </a:schemeClr>
                </a:solidFill>
              </a:rPr>
              <a:t>Minimum Regret Online Learning</a:t>
            </a:r>
          </a:p>
          <a:p>
            <a:r>
              <a:rPr lang="en-US" sz="3000" b="1" dirty="0" smtClean="0"/>
              <a:t>Now: </a:t>
            </a:r>
            <a:r>
              <a:rPr lang="en-US" sz="3000" dirty="0" smtClean="0"/>
              <a:t>Cat Basis </a:t>
            </a:r>
            <a:r>
              <a:rPr lang="en-US" sz="3000" dirty="0" err="1" smtClean="0"/>
              <a:t>Purrsuit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78428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Cat Basis </a:t>
            </a:r>
            <a:r>
              <a:rPr lang="en-US" dirty="0" err="1" smtClean="0"/>
              <a:t>Purrsuit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Daniel </a:t>
            </a:r>
            <a:r>
              <a:rPr lang="en-US" dirty="0" err="1" smtClean="0"/>
              <a:t>Caturana</a:t>
            </a:r>
            <a:r>
              <a:rPr lang="en-US" dirty="0" smtClean="0"/>
              <a:t>, David Furry</a:t>
            </a:r>
          </a:p>
          <a:p>
            <a:r>
              <a:rPr lang="en-US" dirty="0" smtClean="0"/>
              <a:t>CHOCOLATE Lab, CMU 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18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Everybody loves cats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Cats </a:t>
            </a:r>
            <a:r>
              <a:rPr lang="en-US" dirty="0" err="1" smtClean="0"/>
              <a:t>cats</a:t>
            </a:r>
            <a:r>
              <a:rPr lang="en-US" dirty="0" smtClean="0"/>
              <a:t> </a:t>
            </a:r>
            <a:r>
              <a:rPr lang="en-US" dirty="0" err="1" smtClean="0"/>
              <a:t>cats</a:t>
            </a:r>
            <a:r>
              <a:rPr lang="en-US" dirty="0" smtClean="0"/>
              <a:t>.</a:t>
            </a:r>
          </a:p>
          <a:p>
            <a:r>
              <a:rPr lang="en-US" dirty="0" smtClean="0"/>
              <a:t>Want to maximize recognition and adoration with minimal work.</a:t>
            </a:r>
          </a:p>
          <a:p>
            <a:r>
              <a:rPr lang="en-US" dirty="0" smtClean="0"/>
              <a:t>Meow</a:t>
            </a:r>
          </a:p>
          <a:p>
            <a:endParaRPr lang="en-US" dirty="0"/>
          </a:p>
        </p:txBody>
      </p:sp>
      <p:pic>
        <p:nvPicPr>
          <p:cNvPr id="1028" name="Picture 4" descr="http://cdni.wired.co.uk/620x413/s_v/shutterstock_65735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2209800"/>
            <a:ext cx="3124200" cy="208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4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 found cats on </a:t>
            </a:r>
            <a:r>
              <a:rPr lang="en-US" dirty="0" err="1" smtClean="0"/>
              <a:t>Youtube</a:t>
            </a:r>
            <a:r>
              <a:rPr lang="en-US" dirty="0" smtClean="0"/>
              <a:t> [Le et al. 2011]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Lots of other work on cat detection[</a:t>
            </a:r>
            <a:r>
              <a:rPr lang="en-US" dirty="0" err="1" smtClean="0"/>
              <a:t>Fleuret</a:t>
            </a:r>
            <a:r>
              <a:rPr lang="en-US" dirty="0" smtClean="0"/>
              <a:t> and </a:t>
            </a:r>
            <a:r>
              <a:rPr lang="en-US" dirty="0" err="1" smtClean="0"/>
              <a:t>Geman</a:t>
            </a:r>
            <a:r>
              <a:rPr lang="en-US" dirty="0" smtClean="0"/>
              <a:t> 2006, </a:t>
            </a:r>
            <a:r>
              <a:rPr lang="en-US" dirty="0" err="1" smtClean="0"/>
              <a:t>Parkhi</a:t>
            </a:r>
            <a:r>
              <a:rPr lang="en-US" dirty="0" smtClean="0"/>
              <a:t> et al. 2012].</a:t>
            </a:r>
          </a:p>
          <a:p>
            <a:r>
              <a:rPr lang="en-US" dirty="0" smtClean="0"/>
              <a:t>Simulation of cat brain [</a:t>
            </a:r>
            <a:r>
              <a:rPr lang="en-US" dirty="0" err="1" smtClean="0"/>
              <a:t>Ananthanarayanan</a:t>
            </a:r>
            <a:r>
              <a:rPr lang="en-US" dirty="0" smtClean="0"/>
              <a:t> et al. 2009]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2" descr="http://graphics8.nytimes.com/images/2012/06/26/business/CATS/CATS-article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09800"/>
            <a:ext cx="3048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01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Personalized cat subspace identification: write a person as a linear sum of cats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752600" y="3351669"/>
            <a:ext cx="685800" cy="21336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438400" y="4342269"/>
            <a:ext cx="1143000" cy="11430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447453" y="5473198"/>
            <a:ext cx="1667347" cy="62167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3.bp.blogspot.com/-4kBvHvCJnOY/T-iKBteyTKI/AAAAAAAABLw/CwDU11DBqWc/s1600/kitten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94469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ourhenhouse.org/wp-content/uploads/2013/01/kitten_lil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784033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david\Dropbox\kk_stuff\SIGBOVIK13\catbasis\faces\fouhey\1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81090"/>
            <a:ext cx="1428751" cy="142875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david\Dropbox\kk_stuff\SIGBOVIK13\catbasis\faces\fouhey\inpu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2865894"/>
            <a:ext cx="1428751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47800" y="5238000"/>
            <a:ext cx="129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C</a:t>
            </a:r>
            <a:r>
              <a:rPr lang="en-US" sz="5000" baseline="30000" dirty="0" smtClean="0"/>
              <a:t>N</a:t>
            </a:r>
            <a:endParaRPr lang="en-US" sz="5000" baseline="30000" dirty="0"/>
          </a:p>
        </p:txBody>
      </p:sp>
      <p:sp>
        <p:nvSpPr>
          <p:cNvPr id="11" name="Oval 10"/>
          <p:cNvSpPr/>
          <p:nvPr/>
        </p:nvSpPr>
        <p:spPr>
          <a:xfrm>
            <a:off x="2743200" y="3811131"/>
            <a:ext cx="303669" cy="30366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6" descr="http://images4.fanpop.com/image/photos/16100000/Cute-Kitten-kittens-16123158-1280-8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747" y="3656469"/>
            <a:ext cx="9144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urved Connector 19"/>
          <p:cNvCxnSpPr/>
          <p:nvPr/>
        </p:nvCxnSpPr>
        <p:spPr>
          <a:xfrm>
            <a:off x="3046869" y="3962966"/>
            <a:ext cx="3506331" cy="1232499"/>
          </a:xfrm>
          <a:prstGeom prst="curvedConnector3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20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1" y="1264453"/>
            <a:ext cx="8183520" cy="462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Plug: The Kardashian Kernel</a:t>
            </a:r>
            <a:br>
              <a:rPr lang="en-US"/>
            </a:br>
            <a:r>
              <a:rPr lang="en-US"/>
              <a:t>(SIGBOVIK 2012)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80321" y="5557544"/>
            <a:ext cx="8228160" cy="11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/>
            <a:r>
              <a:rPr lang="en-US" sz="2900"/>
              <a:t>Predicted KIMYE March 2012, before anyone else</a:t>
            </a:r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4230720" y="3715590"/>
            <a:ext cx="745920" cy="663910"/>
          </a:xfrm>
          <a:prstGeom prst="ellipse">
            <a:avLst/>
          </a:prstGeom>
          <a:noFill/>
          <a:ln w="14616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1908001" y="3483727"/>
            <a:ext cx="745920" cy="663909"/>
          </a:xfrm>
          <a:prstGeom prst="ellipse">
            <a:avLst/>
          </a:prstGeom>
          <a:noFill/>
          <a:ln w="14616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2653921" y="3816401"/>
            <a:ext cx="1575360" cy="165618"/>
          </a:xfrm>
          <a:prstGeom prst="line">
            <a:avLst/>
          </a:prstGeom>
          <a:noFill/>
          <a:ln w="100440">
            <a:solidFill>
              <a:srgbClr val="DD48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348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People love cats. Obvious money maker.</a:t>
            </a:r>
            <a:endParaRPr lang="en-US" dirty="0"/>
          </a:p>
        </p:txBody>
      </p:sp>
      <p:pic>
        <p:nvPicPr>
          <p:cNvPr id="2050" name="Picture 2" descr="C:\Users\david\Dropbox\kk_stuff\SIGBOVIK13\catbasis\catpics\cash-c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438400"/>
            <a:ext cx="4762500" cy="35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75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Too many cats are lying around doing nothing.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Want a </a:t>
            </a:r>
            <a:r>
              <a:rPr lang="en-US" dirty="0" err="1" smtClean="0"/>
              <a:t>spurrse</a:t>
            </a:r>
            <a:r>
              <a:rPr lang="en-US" dirty="0" smtClean="0"/>
              <a:t> basis (i.e., a sparse basis)</a:t>
            </a:r>
          </a:p>
        </p:txBody>
      </p:sp>
      <p:pic>
        <p:nvPicPr>
          <p:cNvPr id="4" name="Picture 2" descr="http://3.bp.blogspot.com/-4kBvHvCJnOY/T-iKBteyTKI/AAAAAAAABLw/CwDU11DBqWc/s1600/kitten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082" y="2519881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images4.fanpop.com/image/photos/16100000/Cute-Kitten-kittens-16123158-1280-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756" y="2519881"/>
            <a:ext cx="14630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avid\Dropbox\kk_stuff\SIGBOVIK13\catbasis\catpics\catni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849" y="2513443"/>
            <a:ext cx="125850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avid\Dropbox\kk_stuff\SIGBOVIK13\catbasis\catpics\snow-ca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55" y="2519881"/>
            <a:ext cx="94360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37281" y="2740968"/>
            <a:ext cx="949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+1.2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143000" y="2740968"/>
            <a:ext cx="861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=4.3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047796" y="2700082"/>
            <a:ext cx="949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+0.8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967357" y="2700082"/>
            <a:ext cx="1494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+…+0.01</a:t>
            </a:r>
            <a:endParaRPr lang="en-US" sz="2000" dirty="0"/>
          </a:p>
        </p:txBody>
      </p:sp>
      <p:pic>
        <p:nvPicPr>
          <p:cNvPr id="15" name="Picture 2" descr="http://3.bp.blogspot.com/-4kBvHvCJnOY/T-iKBteyTKI/AAAAAAAABLw/CwDU11DBqWc/s1600/kitten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081" y="4724400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images4.fanpop.com/image/photos/16100000/Cute-Kitten-kittens-16123158-1280-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756" y="4724400"/>
            <a:ext cx="14630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david\Dropbox\kk_stuff\SIGBOVIK13\catbasis\catpics\catni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849" y="4717962"/>
            <a:ext cx="125850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david\Dropbox\kk_stuff\SIGBOVIK13\catbasis\catpics\snow-ca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56" y="4724400"/>
            <a:ext cx="94360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965253" y="4945487"/>
            <a:ext cx="972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+0.0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1174856" y="4945487"/>
            <a:ext cx="797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=8.3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5019693" y="4904601"/>
            <a:ext cx="972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+1.3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7012781" y="4904601"/>
            <a:ext cx="1530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+…+0.00</a:t>
            </a:r>
            <a:endParaRPr lang="en-US" sz="2000" dirty="0"/>
          </a:p>
        </p:txBody>
      </p:sp>
      <p:pic>
        <p:nvPicPr>
          <p:cNvPr id="23" name="Picture 7" descr="C:\Users\david\Dropbox\kk_stuff\SIGBOVIK13\catbasis\faces\fouhey\10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16" y="2467298"/>
            <a:ext cx="966984" cy="966983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david\Dropbox\kk_stuff\SIGBOVIK13\catbasis\faces\fouhey\10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92" y="4665379"/>
            <a:ext cx="966984" cy="966983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23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a </a:t>
            </a:r>
            <a:r>
              <a:rPr lang="en-US" dirty="0" err="1" smtClean="0"/>
              <a:t>Spurrse</a:t>
            </a:r>
            <a:r>
              <a:rPr lang="en-US" dirty="0" smtClean="0"/>
              <a:t> Basis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Could use orthogonal matching pursuit</a:t>
            </a:r>
          </a:p>
          <a:p>
            <a:r>
              <a:rPr lang="en-US" dirty="0" smtClean="0"/>
              <a:t>Instead use </a:t>
            </a:r>
            <a:r>
              <a:rPr lang="en-US" dirty="0" err="1" smtClean="0"/>
              <a:t>metaheuristic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50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– Cat Swarm Optimization</a:t>
            </a:r>
            <a:endParaRPr lang="en-US" dirty="0"/>
          </a:p>
        </p:txBody>
      </p:sp>
      <p:pic>
        <p:nvPicPr>
          <p:cNvPr id="4" name="Picture 2" descr="C:\Users\david\Dropbox\kk_stuff\SIGBOVIK13\presentations\CSOpaperScre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35" y="2209800"/>
            <a:ext cx="5205534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avid\Dropbox\kk_stuff\SIGBOVIK13\presentations\CSOfl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369" y="1706563"/>
            <a:ext cx="3206750" cy="42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14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 Swarm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Motivated by observations of cats</a:t>
            </a:r>
            <a:endParaRPr lang="en-US" dirty="0"/>
          </a:p>
        </p:txBody>
      </p:sp>
      <p:pic>
        <p:nvPicPr>
          <p:cNvPr id="5" name="Picture 2" descr="http://4.bp.blogspot.com/_jFXb3jnqUa8/TK82wsBilhI/AAAAAAAABNA/MpQeILddWxk/s1600/CatSilhouette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t="19324" r="7410" b="20571"/>
          <a:stretch/>
        </p:blipFill>
        <p:spPr bwMode="auto">
          <a:xfrm>
            <a:off x="5257800" y="3106419"/>
            <a:ext cx="3254721" cy="175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fc03.deviantart.net/fs70/i/2010/338/1/a/cat_cutout_by_swifthawk-d346yb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03731"/>
            <a:ext cx="3173617" cy="215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90600" y="4858265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Seeking Mode </a:t>
            </a:r>
          </a:p>
          <a:p>
            <a:pPr algn="ctr"/>
            <a:r>
              <a:rPr lang="en-US" dirty="0" smtClean="0"/>
              <a:t>(Sleeping and Looking)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4849775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Tracing Mode </a:t>
            </a:r>
          </a:p>
          <a:p>
            <a:pPr algn="ctr"/>
            <a:r>
              <a:rPr lang="en-US" dirty="0" smtClean="0"/>
              <a:t>(Chasing Laser Pointers)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 Swarm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Particle swarm optimization</a:t>
            </a:r>
          </a:p>
          <a:p>
            <a:pPr lvl="1"/>
            <a:r>
              <a:rPr lang="en-US" dirty="0" smtClean="0"/>
              <a:t>First sprinkle particles in an n-Dimensional space</a:t>
            </a:r>
            <a:endParaRPr lang="en-US" dirty="0"/>
          </a:p>
        </p:txBody>
      </p:sp>
      <p:pic>
        <p:nvPicPr>
          <p:cNvPr id="6146" name="Picture 2" descr="C:\Users\david\Dropbox\kk_stuff\SIGBOVIK13\presentations\PSO-prec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918" y="2625442"/>
            <a:ext cx="5226051" cy="300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69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 Swarm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Cat swarm optimization</a:t>
            </a:r>
          </a:p>
          <a:p>
            <a:pPr lvl="1"/>
            <a:r>
              <a:rPr lang="en-US" dirty="0" smtClean="0"/>
              <a:t>First sprinkle cats in an n-Dimensional space*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C:\Users\david\Dropbox\kk_stuff\SIGBOVIK13\presentations\PSO-postca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" t="2190"/>
          <a:stretch/>
        </p:blipFill>
        <p:spPr bwMode="auto">
          <a:xfrm>
            <a:off x="2046083" y="2679323"/>
            <a:ext cx="5155886" cy="293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9100" y="57150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*Check with your IRB first; trans-dimensional feline projection may be illegal or unethical.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79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Seeking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Sitting around looking at things</a:t>
            </a:r>
            <a:endParaRPr lang="en-US" dirty="0"/>
          </a:p>
        </p:txBody>
      </p:sp>
      <p:pic>
        <p:nvPicPr>
          <p:cNvPr id="1027" name="Picture 3" descr="C:\Users\david\Dropbox\kk_stuff\SIGBOVIK13\catbasis\catpics\cat-row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36845"/>
            <a:ext cx="4572000" cy="332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62100" y="5857195"/>
            <a:ext cx="6019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Seeking mode at a local minimum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81048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Tracing Mode</a:t>
            </a:r>
            <a:endParaRPr lang="en-US" dirty="0"/>
          </a:p>
        </p:txBody>
      </p:sp>
      <p:pic>
        <p:nvPicPr>
          <p:cNvPr id="7170" name="Picture 2" descr="http://1.bp.blogspot.com/-BrMXFk8eeME/TfeWNcvtx9I/AAAAAAAAEvY/CFeVjaCY5DQ/s1600/cat+chasing+las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2895599"/>
            <a:ext cx="3200400" cy="240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.chzbgr.com/maxW500/5391389440/h0508BB38/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895598"/>
            <a:ext cx="32004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599" y="5301734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 a region of convergence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5305682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Scurrying between minima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599" y="1524000"/>
            <a:ext cx="7620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Chasing after things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1634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– Distinguished Leaders</a:t>
            </a:r>
            <a:endParaRPr lang="en-US" dirty="0"/>
          </a:p>
        </p:txBody>
      </p:sp>
      <p:pic>
        <p:nvPicPr>
          <p:cNvPr id="4" name="bus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2133600"/>
            <a:ext cx="2743200" cy="2743200"/>
          </a:xfrm>
          <a:prstGeom prst="rect">
            <a:avLst/>
          </a:prstGeom>
        </p:spPr>
      </p:pic>
      <p:pic>
        <p:nvPicPr>
          <p:cNvPr id="12" name="obama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29000" y="2133600"/>
            <a:ext cx="2743200" cy="2743200"/>
          </a:xfrm>
          <a:prstGeom prst="rect">
            <a:avLst/>
          </a:prstGeom>
        </p:spPr>
      </p:pic>
      <p:pic>
        <p:nvPicPr>
          <p:cNvPr id="5" name="jim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r="-275"/>
          <a:stretch/>
        </p:blipFill>
        <p:spPr>
          <a:xfrm>
            <a:off x="6248400" y="2133600"/>
            <a:ext cx="275074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6188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1" y="1264453"/>
            <a:ext cx="8183520" cy="462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Plug: The Kardashian Kernel</a:t>
            </a:r>
            <a:br>
              <a:rPr lang="en-US"/>
            </a:br>
            <a:r>
              <a:rPr lang="en-US"/>
              <a:t>(SIGBOVIK 2012)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80321" y="5557544"/>
            <a:ext cx="8228160" cy="11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/>
            <a:r>
              <a:rPr lang="en-US" sz="2900"/>
              <a:t>Also confirmed KIM is a reproducing kernel!!</a:t>
            </a:r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4230720" y="3715590"/>
            <a:ext cx="745920" cy="663910"/>
          </a:xfrm>
          <a:prstGeom prst="ellipse">
            <a:avLst/>
          </a:prstGeom>
          <a:noFill/>
          <a:ln w="14616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1908001" y="3483727"/>
            <a:ext cx="745920" cy="663909"/>
          </a:xfrm>
          <a:prstGeom prst="ellipse">
            <a:avLst/>
          </a:prstGeom>
          <a:noFill/>
          <a:ln w="14616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2653921" y="3816401"/>
            <a:ext cx="1575360" cy="165618"/>
          </a:xfrm>
          <a:prstGeom prst="line">
            <a:avLst/>
          </a:prstGeom>
          <a:noFill/>
          <a:ln w="100440">
            <a:solidFill>
              <a:srgbClr val="DD48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334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ouhe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03006" y="2286000"/>
            <a:ext cx="2743200" cy="2743200"/>
          </a:xfrm>
          <a:prstGeom prst="rect">
            <a:avLst/>
          </a:prstGeom>
        </p:spPr>
      </p:pic>
      <p:pic>
        <p:nvPicPr>
          <p:cNvPr id="10" name="maturana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3400" y="2268648"/>
            <a:ext cx="2743200" cy="2743200"/>
          </a:xfrm>
          <a:prstGeom prst="rect">
            <a:avLst/>
          </a:prstGeom>
        </p:spPr>
      </p:pic>
      <p:pic>
        <p:nvPicPr>
          <p:cNvPr id="11" name="maturanaStache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67331" y="2286000"/>
            <a:ext cx="2743200" cy="27432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More Results – Great Scientists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82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87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Cat NIPS 2013:</a:t>
            </a:r>
          </a:p>
          <a:p>
            <a:pPr lvl="1"/>
            <a:r>
              <a:rPr lang="en-US" dirty="0" smtClean="0"/>
              <a:t>In conjunction with: NIPS 2013</a:t>
            </a:r>
          </a:p>
          <a:p>
            <a:pPr lvl="1"/>
            <a:r>
              <a:rPr lang="en-US" dirty="0" err="1" smtClean="0"/>
              <a:t>Colocated</a:t>
            </a:r>
            <a:r>
              <a:rPr lang="en-US" dirty="0" smtClean="0"/>
              <a:t> with: Steel City Kitties 2013</a:t>
            </a:r>
            <a:endParaRPr lang="en-US" dirty="0"/>
          </a:p>
        </p:txBody>
      </p:sp>
      <p:pic>
        <p:nvPicPr>
          <p:cNvPr id="1026" name="Picture 2" descr="C:\Users\david\Dropbox\kk_stuff\SIGBOVIK13\presentations\logo4a1sil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700573"/>
            <a:ext cx="3431443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avid\Dropbox\kk_stuff\SIGBOVIK13\presentations\NIPS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9" y="3700573"/>
            <a:ext cx="5009320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4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Deep Cat Basis</a:t>
            </a:r>
          </a:p>
        </p:txBody>
      </p:sp>
      <p:pic>
        <p:nvPicPr>
          <p:cNvPr id="2050" name="Picture 2" descr="C:\Users\david\Dropbox\kk_stuff\SIGBOVIK13\catbasis\catpics\stacked-ca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938" y="2362200"/>
            <a:ext cx="2628125" cy="375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8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Hierarchical Felines</a:t>
            </a:r>
            <a:endParaRPr lang="en-US" sz="4000" dirty="0"/>
          </a:p>
        </p:txBody>
      </p:sp>
      <p:pic>
        <p:nvPicPr>
          <p:cNvPr id="4" name="Picture 4" descr="C:\Users\david\Dropbox\kk_stuff\SIGBOVIK13\catbasis\catpics\cat-pyram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908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23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Convex Relaxations for Cats</a:t>
            </a:r>
            <a:endParaRPr lang="en-US" sz="4000" dirty="0"/>
          </a:p>
        </p:txBody>
      </p:sp>
      <p:pic>
        <p:nvPicPr>
          <p:cNvPr id="7" name="Picture 5" descr="C:\Users\david\Dropbox\kk_stuff\SIGBOVIK13\catbasis\catpics\cat-bow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325" y="2209800"/>
            <a:ext cx="54913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94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Random </a:t>
            </a:r>
            <a:r>
              <a:rPr lang="en-US" dirty="0" err="1" smtClean="0"/>
              <a:t>Furrests</a:t>
            </a:r>
            <a:endParaRPr lang="en-US" dirty="0"/>
          </a:p>
        </p:txBody>
      </p:sp>
      <p:pic>
        <p:nvPicPr>
          <p:cNvPr id="1028" name="Picture 4" descr="http://www.funiacs.com/poze/mare/stol_de_pisici_11630754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745" y="2438400"/>
            <a:ext cx="4756510" cy="378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4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Picture 3" descr="C:\Users\david\Dropbox\kk_stuff\SIGBOVIK13\catbasis\catpics\scared-ca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731" y="2133600"/>
            <a:ext cx="490653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68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subTitle"/>
          </p:nvPr>
        </p:nvSpPr>
        <p:spPr>
          <a:xfrm>
            <a:off x="456481" y="1604329"/>
            <a:ext cx="8228160" cy="4526396"/>
          </a:xfrm>
          <a:ln/>
        </p:spPr>
        <p:txBody>
          <a:bodyPr tIns="51204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5800"/>
              <a:t>Minimum Regret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5800"/>
              <a:t>Online Learning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900"/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900"/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900"/>
              <a:t>Daniel Maturana, David Fouhey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900"/>
              <a:t>CHOCOLATE Lab – CMU RI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900"/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900"/>
          </a:p>
        </p:txBody>
      </p:sp>
    </p:spTree>
    <p:extLst>
      <p:ext uri="{BB962C8B-B14F-4D97-AF65-F5344CB8AC3E}">
        <p14:creationId xmlns:p14="http://schemas.microsoft.com/office/powerpoint/2010/main" val="37805808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Minimum Regret Online Learning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3977698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b="1"/>
              <a:t>Online</a:t>
            </a:r>
            <a:r>
              <a:rPr lang="en-US"/>
              <a:t> framework: Only one pass over the data.</a:t>
            </a:r>
          </a:p>
        </p:txBody>
      </p:sp>
    </p:spTree>
    <p:extLst>
      <p:ext uri="{BB962C8B-B14F-4D97-AF65-F5344CB8AC3E}">
        <p14:creationId xmlns:p14="http://schemas.microsoft.com/office/powerpoint/2010/main" val="3197704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60" y="249147"/>
            <a:ext cx="7462080" cy="638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7348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Minimum Regret Online Learning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3977698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b="1"/>
              <a:t>Online</a:t>
            </a:r>
            <a:r>
              <a:rPr lang="en-US"/>
              <a:t> framework: Only one pass over the data.</a:t>
            </a:r>
          </a:p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Also online in that it works for #Instagram #Tumblr #Facebook #Twitter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440" y="4147636"/>
            <a:ext cx="1969920" cy="190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930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Minimum Regret Online Learning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3977698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Online framework: Only one pass over the data.</a:t>
            </a:r>
          </a:p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b="1"/>
              <a:t>Minimum regret:</a:t>
            </a:r>
            <a:r>
              <a:rPr lang="en-US"/>
              <a:t> Do as best as we could've possibly done in hindsight</a:t>
            </a:r>
          </a:p>
        </p:txBody>
      </p:sp>
    </p:spTree>
    <p:extLst>
      <p:ext uri="{BB962C8B-B14F-4D97-AF65-F5344CB8AC3E}">
        <p14:creationId xmlns:p14="http://schemas.microsoft.com/office/powerpoint/2010/main" val="2322303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794</Words>
  <Application>Microsoft Office PowerPoint</Application>
  <PresentationFormat>On-screen Show (4:3)</PresentationFormat>
  <Paragraphs>270</Paragraphs>
  <Slides>47</Slides>
  <Notes>24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Our Lab</vt:lpstr>
      <vt:lpstr>Plug: The Kardashian Kernel (SIGBOVIK 2012)</vt:lpstr>
      <vt:lpstr>Plug: The Kardashian Kernel (SIGBOVIK 2012)</vt:lpstr>
      <vt:lpstr>Plug: The Kardashian Kernel (SIGBOVIK 2012)</vt:lpstr>
      <vt:lpstr>PowerPoint Presentation</vt:lpstr>
      <vt:lpstr>Minimum Regret Online Learning</vt:lpstr>
      <vt:lpstr>PowerPoint Presentation</vt:lpstr>
      <vt:lpstr>Minimum Regret Online Learning</vt:lpstr>
      <vt:lpstr>Minimum Regret Online Learning</vt:lpstr>
      <vt:lpstr>Minimum Regret Online Learning</vt:lpstr>
      <vt:lpstr>Standard approach: Randomized Weighted Majority (RWM)</vt:lpstr>
      <vt:lpstr>Standard approach: Randomized Weighted Majority (RWM)</vt:lpstr>
      <vt:lpstr>Our approach: Stochastic Weighted Aggregation</vt:lpstr>
      <vt:lpstr>PowerPoint Presentation</vt:lpstr>
      <vt:lpstr>Our approach: Stochastic Weighted Aggregation</vt:lpstr>
      <vt:lpstr>Generalization To Convex Learning</vt:lpstr>
      <vt:lpstr>Generalization To Convex Learning</vt:lpstr>
      <vt:lpstr>How to Apply? #enlightened</vt:lpstr>
      <vt:lpstr>Another approach #swag #QP</vt:lpstr>
      <vt:lpstr>Head-to-Head Comparison SWAG QP Solver vs. QP Solver</vt:lpstr>
      <vt:lpstr>A Bayesian Comparison</vt:lpstr>
      <vt:lpstr>A Bayesian Comparison</vt:lpstr>
      <vt:lpstr>A Bayesian Comparison</vt:lpstr>
      <vt:lpstr>~~thx lol~~</vt:lpstr>
      <vt:lpstr>PowerPoint Presentation</vt:lpstr>
      <vt:lpstr>Cat Basis Purrsuit</vt:lpstr>
      <vt:lpstr>Motivation</vt:lpstr>
      <vt:lpstr>Previous work</vt:lpstr>
      <vt:lpstr>Our Problem</vt:lpstr>
      <vt:lpstr>Why?</vt:lpstr>
      <vt:lpstr>Problem?</vt:lpstr>
      <vt:lpstr>Solving for a Spurrse Basis</vt:lpstr>
      <vt:lpstr>Solution – Cat Swarm Optimization</vt:lpstr>
      <vt:lpstr>Cat Swarm Optimization</vt:lpstr>
      <vt:lpstr>Cat Swarm Optimization</vt:lpstr>
      <vt:lpstr>Cat Swarm Optimization</vt:lpstr>
      <vt:lpstr>Seeking Mode</vt:lpstr>
      <vt:lpstr>Tracing Mode</vt:lpstr>
      <vt:lpstr>Results – Distinguished Leaders</vt:lpstr>
      <vt:lpstr>More Results – Great Scientists</vt:lpstr>
      <vt:lpstr>Future Work</vt:lpstr>
      <vt:lpstr>Future Work</vt:lpstr>
      <vt:lpstr>Future Work</vt:lpstr>
      <vt:lpstr>Future Work</vt:lpstr>
      <vt:lpstr>Future Work</vt:lpstr>
      <vt:lpstr>Future Work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13</cp:revision>
  <dcterms:created xsi:type="dcterms:W3CDTF">2013-04-01T21:23:14Z</dcterms:created>
  <dcterms:modified xsi:type="dcterms:W3CDTF">2013-04-01T21:56:02Z</dcterms:modified>
</cp:coreProperties>
</file>